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3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76" r:id="rId3"/>
    <p:sldId id="425" r:id="rId4"/>
    <p:sldId id="429" r:id="rId5"/>
    <p:sldId id="275" r:id="rId6"/>
    <p:sldId id="430" r:id="rId7"/>
    <p:sldId id="431" r:id="rId8"/>
    <p:sldId id="413" r:id="rId9"/>
    <p:sldId id="414" r:id="rId10"/>
    <p:sldId id="433" r:id="rId11"/>
    <p:sldId id="420" r:id="rId12"/>
    <p:sldId id="397" r:id="rId13"/>
    <p:sldId id="407" r:id="rId14"/>
    <p:sldId id="432" r:id="rId15"/>
    <p:sldId id="428" r:id="rId16"/>
    <p:sldId id="415" r:id="rId17"/>
    <p:sldId id="416" r:id="rId18"/>
    <p:sldId id="368" r:id="rId19"/>
    <p:sldId id="424" r:id="rId20"/>
    <p:sldId id="406" r:id="rId21"/>
    <p:sldId id="417" r:id="rId22"/>
    <p:sldId id="371" r:id="rId23"/>
    <p:sldId id="422" r:id="rId24"/>
    <p:sldId id="421" r:id="rId25"/>
    <p:sldId id="369" r:id="rId26"/>
    <p:sldId id="370" r:id="rId27"/>
    <p:sldId id="333" r:id="rId28"/>
    <p:sldId id="374" r:id="rId29"/>
    <p:sldId id="375" r:id="rId30"/>
    <p:sldId id="376" r:id="rId31"/>
    <p:sldId id="33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4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11666727215501302"/>
          <c:y val="4.4080281779613928E-2"/>
          <c:w val="0.78402652861087985"/>
          <c:h val="0.76062657376545884"/>
        </c:manualLayout>
      </c:layout>
      <c:barChart>
        <c:barDir val="col"/>
        <c:grouping val="clustered"/>
        <c:varyColors val="0"/>
        <c:ser>
          <c:idx val="0"/>
          <c:order val="0"/>
          <c:tx>
            <c:strRef>
              <c:f>Sheet1!$B$1</c:f>
              <c:strCache>
                <c:ptCount val="1"/>
                <c:pt idx="0">
                  <c:v>売上高（通期）</c:v>
                </c:pt>
              </c:strCache>
            </c:strRef>
          </c:tx>
          <c:spPr>
            <a:solidFill>
              <a:schemeClr val="bg1">
                <a:lumMod val="75000"/>
              </a:schemeClr>
            </a:solidFill>
            <a:ln>
              <a:noFill/>
            </a:ln>
          </c:spPr>
          <c:invertIfNegative val="0"/>
          <c:dPt>
            <c:idx val="5"/>
            <c:invertIfNegative val="0"/>
            <c:bubble3D val="0"/>
            <c:spPr>
              <a:solidFill>
                <a:schemeClr val="bg1">
                  <a:lumMod val="75000"/>
                </a:schemeClr>
              </a:solidFill>
              <a:ln w="15875">
                <a:noFill/>
                <a:prstDash val="sysDash"/>
              </a:ln>
            </c:spPr>
            <c:extLst>
              <c:ext xmlns:c16="http://schemas.microsoft.com/office/drawing/2014/chart" uri="{C3380CC4-5D6E-409C-BE32-E72D297353CC}">
                <c16:uniqueId val="{00000001-AD38-4BD0-8CE8-DB9216C998B3}"/>
              </c:ext>
            </c:extLst>
          </c:dPt>
          <c:dPt>
            <c:idx val="6"/>
            <c:invertIfNegative val="0"/>
            <c:bubble3D val="0"/>
            <c:spPr>
              <a:gradFill>
                <a:gsLst>
                  <a:gs pos="0">
                    <a:schemeClr val="bg1">
                      <a:lumMod val="52000"/>
                      <a:lumOff val="48000"/>
                    </a:schemeClr>
                  </a:gs>
                  <a:gs pos="52000">
                    <a:schemeClr val="bg1">
                      <a:lumMod val="75000"/>
                    </a:schemeClr>
                  </a:gs>
                  <a:gs pos="83000">
                    <a:schemeClr val="bg1">
                      <a:lumMod val="75000"/>
                    </a:schemeClr>
                  </a:gs>
                  <a:gs pos="100000">
                    <a:schemeClr val="bg1">
                      <a:lumMod val="75000"/>
                    </a:schemeClr>
                  </a:gs>
                </a:gsLst>
                <a:lin ang="5400000" scaled="1"/>
              </a:gradFill>
              <a:ln w="19050">
                <a:solidFill>
                  <a:schemeClr val="bg1">
                    <a:lumMod val="65000"/>
                  </a:schemeClr>
                </a:solidFill>
                <a:prstDash val="sysDash"/>
              </a:ln>
            </c:spPr>
            <c:extLst>
              <c:ext xmlns:c16="http://schemas.microsoft.com/office/drawing/2014/chart" uri="{C3380CC4-5D6E-409C-BE32-E72D297353CC}">
                <c16:uniqueId val="{00000003-AD38-4BD0-8CE8-DB9216C998B3}"/>
              </c:ext>
            </c:extLst>
          </c:dPt>
          <c:dLbls>
            <c:dLbl>
              <c:idx val="0"/>
              <c:layout>
                <c:manualLayout>
                  <c:x val="0"/>
                  <c:y val="1.7484370762277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38-4BD0-8CE8-DB9216C998B3}"/>
                </c:ext>
              </c:extLst>
            </c:dLbl>
            <c:dLbl>
              <c:idx val="1"/>
              <c:layout>
                <c:manualLayout>
                  <c:x val="3.2451953388729408E-2"/>
                  <c:y val="6.9937483049109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38-4BD0-8CE8-DB9216C998B3}"/>
                </c:ext>
              </c:extLst>
            </c:dLbl>
            <c:dLbl>
              <c:idx val="2"/>
              <c:layout>
                <c:manualLayout>
                  <c:x val="-7.0547724758107926E-3"/>
                  <c:y val="2.3728788891661978E-2"/>
                </c:manualLayout>
              </c:layout>
              <c:showLegendKey val="0"/>
              <c:showVal val="1"/>
              <c:showCatName val="0"/>
              <c:showSerName val="0"/>
              <c:showPercent val="0"/>
              <c:showBubbleSize val="0"/>
              <c:extLst>
                <c:ext xmlns:c15="http://schemas.microsoft.com/office/drawing/2012/chart" uri="{CE6537A1-D6FC-4f65-9D91-7224C49458BB}">
                  <c15:layout>
                    <c:manualLayout>
                      <c:w val="6.0170209995579378E-2"/>
                      <c:h val="8.3425426208580081E-2"/>
                    </c:manualLayout>
                  </c15:layout>
                </c:ext>
                <c:ext xmlns:c16="http://schemas.microsoft.com/office/drawing/2014/chart" uri="{C3380CC4-5D6E-409C-BE32-E72D297353CC}">
                  <c16:uniqueId val="{00000006-AD38-4BD0-8CE8-DB9216C998B3}"/>
                </c:ext>
              </c:extLst>
            </c:dLbl>
            <c:dLbl>
              <c:idx val="3"/>
              <c:layout>
                <c:manualLayout>
                  <c:x val="-5.6438179806486445E-3"/>
                  <c:y val="1.2488836258769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38-4BD0-8CE8-DB9216C998B3}"/>
                </c:ext>
              </c:extLst>
            </c:dLbl>
            <c:dLbl>
              <c:idx val="4"/>
              <c:layout>
                <c:manualLayout>
                  <c:x val="-4.2328634854864444E-3"/>
                  <c:y val="2.49776725175389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38-4BD0-8CE8-DB9216C998B3}"/>
                </c:ext>
              </c:extLst>
            </c:dLbl>
            <c:dLbl>
              <c:idx val="5"/>
              <c:layout>
                <c:manualLayout>
                  <c:x val="0"/>
                  <c:y val="1.2488836258769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38-4BD0-8CE8-DB9216C998B3}"/>
                </c:ext>
              </c:extLst>
            </c:dLbl>
            <c:dLbl>
              <c:idx val="6"/>
              <c:layout>
                <c:manualLayout>
                  <c:x val="-1.4109544951620447E-3"/>
                  <c:y val="0"/>
                </c:manualLayout>
              </c:layout>
              <c:spPr/>
              <c:txPr>
                <a:bodyPr/>
                <a:lstStyle/>
                <a:p>
                  <a:pPr>
                    <a:defRPr sz="1600" b="1" baseline="0">
                      <a:solidFill>
                        <a:schemeClr val="tx1">
                          <a:lumMod val="75000"/>
                          <a:lumOff val="25000"/>
                        </a:schemeClr>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38-4BD0-8CE8-DB9216C998B3}"/>
                </c:ext>
              </c:extLst>
            </c:dLbl>
            <c:spPr>
              <a:noFill/>
              <a:ln>
                <a:noFill/>
              </a:ln>
              <a:effectLst/>
            </c:spPr>
            <c:txPr>
              <a:bodyPr/>
              <a:lstStyle/>
              <a:p>
                <a:pPr>
                  <a:defRPr sz="1200" b="1" baseline="0">
                    <a:solidFill>
                      <a:schemeClr val="tx1">
                        <a:lumMod val="75000"/>
                        <a:lumOff val="25000"/>
                      </a:schemeClr>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yy\.mm</c:formatCode>
                <c:ptCount val="7"/>
                <c:pt idx="0">
                  <c:v>42522</c:v>
                </c:pt>
                <c:pt idx="1">
                  <c:v>42887</c:v>
                </c:pt>
                <c:pt idx="2">
                  <c:v>43252</c:v>
                </c:pt>
                <c:pt idx="3">
                  <c:v>43617</c:v>
                </c:pt>
                <c:pt idx="4">
                  <c:v>43983</c:v>
                </c:pt>
                <c:pt idx="5">
                  <c:v>44348</c:v>
                </c:pt>
                <c:pt idx="6">
                  <c:v>44713</c:v>
                </c:pt>
              </c:numCache>
            </c:numRef>
          </c:cat>
          <c:val>
            <c:numRef>
              <c:f>Sheet1!$B$2:$B$13</c:f>
              <c:numCache>
                <c:formatCode>#,##0_);[Red]\(#,##0\)</c:formatCode>
                <c:ptCount val="7"/>
                <c:pt idx="0">
                  <c:v>8912</c:v>
                </c:pt>
                <c:pt idx="1">
                  <c:v>9206</c:v>
                </c:pt>
                <c:pt idx="2">
                  <c:v>9869</c:v>
                </c:pt>
                <c:pt idx="3">
                  <c:v>10265</c:v>
                </c:pt>
                <c:pt idx="4">
                  <c:v>11924</c:v>
                </c:pt>
                <c:pt idx="5">
                  <c:v>12798</c:v>
                </c:pt>
                <c:pt idx="6">
                  <c:v>13160</c:v>
                </c:pt>
              </c:numCache>
            </c:numRef>
          </c:val>
          <c:extLst>
            <c:ext xmlns:c16="http://schemas.microsoft.com/office/drawing/2014/chart" uri="{C3380CC4-5D6E-409C-BE32-E72D297353CC}">
              <c16:uniqueId val="{00000009-AD38-4BD0-8CE8-DB9216C998B3}"/>
            </c:ext>
          </c:extLst>
        </c:ser>
        <c:ser>
          <c:idx val="1"/>
          <c:order val="1"/>
          <c:tx>
            <c:strRef>
              <c:f>Sheet1!$C$1</c:f>
              <c:strCache>
                <c:ptCount val="1"/>
                <c:pt idx="0">
                  <c:v>売上高（2Q）</c:v>
                </c:pt>
              </c:strCache>
            </c:strRef>
          </c:tx>
          <c:spPr>
            <a:solidFill>
              <a:schemeClr val="accent1">
                <a:lumMod val="60000"/>
                <a:lumOff val="40000"/>
              </a:schemeClr>
            </a:solidFill>
            <a:ln w="34925">
              <a:noFill/>
            </a:ln>
          </c:spPr>
          <c:invertIfNegative val="0"/>
          <c:dPt>
            <c:idx val="4"/>
            <c:invertIfNegative val="0"/>
            <c:bubble3D val="0"/>
            <c:extLst>
              <c:ext xmlns:c16="http://schemas.microsoft.com/office/drawing/2014/chart" uri="{C3380CC4-5D6E-409C-BE32-E72D297353CC}">
                <c16:uniqueId val="{0000000A-AD38-4BD0-8CE8-DB9216C998B3}"/>
              </c:ext>
            </c:extLst>
          </c:dPt>
          <c:dPt>
            <c:idx val="5"/>
            <c:invertIfNegative val="0"/>
            <c:bubble3D val="0"/>
            <c:spPr>
              <a:solidFill>
                <a:schemeClr val="accent1">
                  <a:lumMod val="60000"/>
                  <a:lumOff val="40000"/>
                </a:schemeClr>
              </a:solidFill>
              <a:ln w="34925">
                <a:noFill/>
                <a:prstDash val="sysDash"/>
              </a:ln>
            </c:spPr>
            <c:extLst>
              <c:ext xmlns:c16="http://schemas.microsoft.com/office/drawing/2014/chart" uri="{C3380CC4-5D6E-409C-BE32-E72D297353CC}">
                <c16:uniqueId val="{0000000C-AD38-4BD0-8CE8-DB9216C998B3}"/>
              </c:ext>
            </c:extLst>
          </c:dPt>
          <c:dPt>
            <c:idx val="6"/>
            <c:invertIfNegative val="0"/>
            <c:bubble3D val="0"/>
            <c:spPr>
              <a:solidFill>
                <a:schemeClr val="accent1">
                  <a:lumMod val="75000"/>
                </a:schemeClr>
              </a:solidFill>
              <a:ln w="34925">
                <a:noFill/>
              </a:ln>
            </c:spPr>
            <c:extLst>
              <c:ext xmlns:c16="http://schemas.microsoft.com/office/drawing/2014/chart" uri="{C3380CC4-5D6E-409C-BE32-E72D297353CC}">
                <c16:uniqueId val="{0000000E-AD38-4BD0-8CE8-DB9216C998B3}"/>
              </c:ext>
            </c:extLst>
          </c:dPt>
          <c:dLbls>
            <c:dLbl>
              <c:idx val="0"/>
              <c:layout>
                <c:manualLayout>
                  <c:x val="1.4109544951621481E-3"/>
                  <c:y val="1.2488836258769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DB-4F7D-888E-9E872A6844F0}"/>
                </c:ext>
              </c:extLst>
            </c:dLbl>
            <c:dLbl>
              <c:idx val="1"/>
              <c:layout>
                <c:manualLayout>
                  <c:x val="-1.4109544951621533E-2"/>
                  <c:y val="6.4941948545601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F3-4BE4-A474-AE92A458B859}"/>
                </c:ext>
              </c:extLst>
            </c:dLbl>
            <c:dLbl>
              <c:idx val="2"/>
              <c:layout>
                <c:manualLayout>
                  <c:x val="1.4109544951621481E-3"/>
                  <c:y val="1.2488836258769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D38-4BD0-8CE8-DB9216C998B3}"/>
                </c:ext>
              </c:extLst>
            </c:dLbl>
            <c:dLbl>
              <c:idx val="3"/>
              <c:layout>
                <c:manualLayout>
                  <c:x val="1.4109544951621481E-3"/>
                  <c:y val="1.498660351052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D38-4BD0-8CE8-DB9216C998B3}"/>
                </c:ext>
              </c:extLst>
            </c:dLbl>
            <c:dLbl>
              <c:idx val="4"/>
              <c:layout>
                <c:manualLayout>
                  <c:x val="1.4109544951621481E-3"/>
                  <c:y val="1.498660351052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38-4BD0-8CE8-DB9216C998B3}"/>
                </c:ext>
              </c:extLst>
            </c:dLbl>
            <c:dLbl>
              <c:idx val="5"/>
              <c:layout>
                <c:manualLayout>
                  <c:x val="1.5520499446783733E-2"/>
                  <c:y val="2.4977672517538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38-4BD0-8CE8-DB9216C998B3}"/>
                </c:ext>
              </c:extLst>
            </c:dLbl>
            <c:dLbl>
              <c:idx val="6"/>
              <c:layout>
                <c:manualLayout>
                  <c:x val="2.6808135408080608E-2"/>
                  <c:y val="2.2479905265785052E-2"/>
                </c:manualLayout>
              </c:layout>
              <c:spPr>
                <a:noFill/>
                <a:ln>
                  <a:noFill/>
                </a:ln>
                <a:effectLst/>
              </c:spPr>
              <c:txPr>
                <a:bodyPr/>
                <a:lstStyle/>
                <a:p>
                  <a:pPr>
                    <a:defRPr sz="1600" b="1">
                      <a:solidFill>
                        <a:schemeClr val="accent1">
                          <a:lumMod val="75000"/>
                        </a:schemeClr>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D38-4BD0-8CE8-DB9216C998B3}"/>
                </c:ext>
              </c:extLst>
            </c:dLbl>
            <c:spPr>
              <a:noFill/>
              <a:ln>
                <a:noFill/>
              </a:ln>
              <a:effectLst/>
            </c:spPr>
            <c:txPr>
              <a:bodyPr/>
              <a:lstStyle/>
              <a:p>
                <a:pPr>
                  <a:defRPr sz="1200" b="1">
                    <a:solidFill>
                      <a:schemeClr val="accent1">
                        <a:lumMod val="75000"/>
                      </a:schemeClr>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yy\.mm</c:formatCode>
                <c:ptCount val="7"/>
                <c:pt idx="0">
                  <c:v>42522</c:v>
                </c:pt>
                <c:pt idx="1">
                  <c:v>42887</c:v>
                </c:pt>
                <c:pt idx="2">
                  <c:v>43252</c:v>
                </c:pt>
                <c:pt idx="3">
                  <c:v>43617</c:v>
                </c:pt>
                <c:pt idx="4">
                  <c:v>43983</c:v>
                </c:pt>
                <c:pt idx="5">
                  <c:v>44348</c:v>
                </c:pt>
                <c:pt idx="6">
                  <c:v>44713</c:v>
                </c:pt>
              </c:numCache>
            </c:numRef>
          </c:cat>
          <c:val>
            <c:numRef>
              <c:f>Sheet1!$C$2:$C$13</c:f>
              <c:numCache>
                <c:formatCode>#,##0_);[Red]\(#,##0\)</c:formatCode>
                <c:ptCount val="7"/>
                <c:pt idx="0">
                  <c:v>4468</c:v>
                </c:pt>
                <c:pt idx="1">
                  <c:v>4635</c:v>
                </c:pt>
                <c:pt idx="2">
                  <c:v>4964</c:v>
                </c:pt>
                <c:pt idx="3">
                  <c:v>5170</c:v>
                </c:pt>
                <c:pt idx="4">
                  <c:v>5687</c:v>
                </c:pt>
                <c:pt idx="5">
                  <c:v>6468</c:v>
                </c:pt>
                <c:pt idx="6">
                  <c:v>6934</c:v>
                </c:pt>
              </c:numCache>
            </c:numRef>
          </c:val>
          <c:extLst>
            <c:ext xmlns:c16="http://schemas.microsoft.com/office/drawing/2014/chart" uri="{C3380CC4-5D6E-409C-BE32-E72D297353CC}">
              <c16:uniqueId val="{00000010-AD38-4BD0-8CE8-DB9216C998B3}"/>
            </c:ext>
          </c:extLst>
        </c:ser>
        <c:dLbls>
          <c:showLegendKey val="0"/>
          <c:showVal val="0"/>
          <c:showCatName val="0"/>
          <c:showSerName val="0"/>
          <c:showPercent val="0"/>
          <c:showBubbleSize val="0"/>
        </c:dLbls>
        <c:gapWidth val="105"/>
        <c:overlap val="45"/>
        <c:axId val="202883072"/>
        <c:axId val="202884608"/>
      </c:barChart>
      <c:lineChart>
        <c:grouping val="standard"/>
        <c:varyColors val="0"/>
        <c:ser>
          <c:idx val="2"/>
          <c:order val="2"/>
          <c:tx>
            <c:strRef>
              <c:f>Sheet1!$D$1</c:f>
              <c:strCache>
                <c:ptCount val="1"/>
                <c:pt idx="0">
                  <c:v>営業利益（通期）</c:v>
                </c:pt>
              </c:strCache>
            </c:strRef>
          </c:tx>
          <c:spPr>
            <a:ln w="34925">
              <a:solidFill>
                <a:srgbClr val="C00000"/>
              </a:solidFill>
              <a:prstDash val="solid"/>
            </a:ln>
          </c:spPr>
          <c:marker>
            <c:symbol val="circle"/>
            <c:size val="8"/>
            <c:spPr>
              <a:solidFill>
                <a:schemeClr val="bg1"/>
              </a:solidFill>
              <a:ln>
                <a:solidFill>
                  <a:srgbClr val="C00000"/>
                </a:solidFill>
              </a:ln>
            </c:spPr>
          </c:marker>
          <c:dPt>
            <c:idx val="4"/>
            <c:marker>
              <c:symbol val="circle"/>
              <c:size val="10"/>
            </c:marker>
            <c:bubble3D val="0"/>
            <c:extLst>
              <c:ext xmlns:c16="http://schemas.microsoft.com/office/drawing/2014/chart" uri="{C3380CC4-5D6E-409C-BE32-E72D297353CC}">
                <c16:uniqueId val="{00000011-AD38-4BD0-8CE8-DB9216C998B3}"/>
              </c:ext>
            </c:extLst>
          </c:dPt>
          <c:dPt>
            <c:idx val="5"/>
            <c:marker>
              <c:symbol val="circle"/>
              <c:size val="10"/>
            </c:marker>
            <c:bubble3D val="0"/>
            <c:extLst>
              <c:ext xmlns:c16="http://schemas.microsoft.com/office/drawing/2014/chart" uri="{C3380CC4-5D6E-409C-BE32-E72D297353CC}">
                <c16:uniqueId val="{00000012-AD38-4BD0-8CE8-DB9216C998B3}"/>
              </c:ext>
            </c:extLst>
          </c:dPt>
          <c:dPt>
            <c:idx val="6"/>
            <c:bubble3D val="0"/>
            <c:spPr>
              <a:ln w="34925">
                <a:solidFill>
                  <a:srgbClr val="C00000"/>
                </a:solidFill>
                <a:prstDash val="sysDash"/>
              </a:ln>
            </c:spPr>
            <c:extLst>
              <c:ext xmlns:c16="http://schemas.microsoft.com/office/drawing/2014/chart" uri="{C3380CC4-5D6E-409C-BE32-E72D297353CC}">
                <c16:uniqueId val="{00000014-AD38-4BD0-8CE8-DB9216C998B3}"/>
              </c:ext>
            </c:extLst>
          </c:dPt>
          <c:dLbls>
            <c:dLbl>
              <c:idx val="0"/>
              <c:layout>
                <c:manualLayout>
                  <c:x val="-3.3862907883891555E-2"/>
                  <c:y val="-4.4959810531570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D38-4BD0-8CE8-DB9216C998B3}"/>
                </c:ext>
              </c:extLst>
            </c:dLbl>
            <c:dLbl>
              <c:idx val="1"/>
              <c:layout>
                <c:manualLayout>
                  <c:x val="-4.232863485486444E-2"/>
                  <c:y val="-4.4959810531570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D38-4BD0-8CE8-DB9216C998B3}"/>
                </c:ext>
              </c:extLst>
            </c:dLbl>
            <c:dLbl>
              <c:idx val="2"/>
              <c:layout>
                <c:manualLayout>
                  <c:x val="-3.8095771369378001E-2"/>
                  <c:y val="3.49687415245545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D38-4BD0-8CE8-DB9216C998B3}"/>
                </c:ext>
              </c:extLst>
            </c:dLbl>
            <c:dLbl>
              <c:idx val="3"/>
              <c:layout>
                <c:manualLayout>
                  <c:x val="-2.8219089903242962E-3"/>
                  <c:y val="-9.9910690070156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D38-4BD0-8CE8-DB9216C998B3}"/>
                </c:ext>
              </c:extLst>
            </c:dLbl>
            <c:dLbl>
              <c:idx val="4"/>
              <c:layout>
                <c:manualLayout>
                  <c:x val="-3.8095771369378105E-2"/>
                  <c:y val="3.7466508776308423E-2"/>
                </c:manualLayout>
              </c:layout>
              <c:spPr/>
              <c:txPr>
                <a:bodyPr/>
                <a:lstStyle/>
                <a:p>
                  <a:pPr>
                    <a:defRPr sz="1200" b="1">
                      <a:solidFill>
                        <a:srgbClr val="C00000"/>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D38-4BD0-8CE8-DB9216C998B3}"/>
                </c:ext>
              </c:extLst>
            </c:dLbl>
            <c:dLbl>
              <c:idx val="5"/>
              <c:layout>
                <c:manualLayout>
                  <c:x val="-2.6808135408080812E-2"/>
                  <c:y val="-5.7448843464926333E-2"/>
                </c:manualLayout>
              </c:layout>
              <c:spPr/>
              <c:txPr>
                <a:bodyPr/>
                <a:lstStyle/>
                <a:p>
                  <a:pPr>
                    <a:defRPr sz="1200" b="1">
                      <a:solidFill>
                        <a:srgbClr val="C00000"/>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D38-4BD0-8CE8-DB9216C998B3}"/>
                </c:ext>
              </c:extLst>
            </c:dLbl>
            <c:dLbl>
              <c:idx val="6"/>
              <c:layout>
                <c:manualLayout>
                  <c:x val="-4.2328634854864558E-2"/>
                  <c:y val="-3.2470875935507279E-2"/>
                </c:manualLayout>
              </c:layout>
              <c:spPr>
                <a:noFill/>
                <a:ln>
                  <a:noFill/>
                </a:ln>
                <a:effectLst/>
              </c:spPr>
              <c:txPr>
                <a:bodyPr/>
                <a:lstStyle/>
                <a:p>
                  <a:pPr>
                    <a:defRPr sz="1600" b="1">
                      <a:solidFill>
                        <a:srgbClr val="C00000"/>
                      </a:solidFill>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9.3722707890535245E-2"/>
                      <c:h val="7.0686813224635214E-2"/>
                    </c:manualLayout>
                  </c15:layout>
                </c:ext>
                <c:ext xmlns:c16="http://schemas.microsoft.com/office/drawing/2014/chart" uri="{C3380CC4-5D6E-409C-BE32-E72D297353CC}">
                  <c16:uniqueId val="{00000014-AD38-4BD0-8CE8-DB9216C998B3}"/>
                </c:ext>
              </c:extLst>
            </c:dLbl>
            <c:spPr>
              <a:noFill/>
              <a:ln>
                <a:noFill/>
              </a:ln>
              <a:effectLst/>
            </c:spPr>
            <c:txPr>
              <a:bodyPr/>
              <a:lstStyle/>
              <a:p>
                <a:pPr>
                  <a:defRPr sz="1200" b="1">
                    <a:solidFill>
                      <a:srgbClr val="C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yy\.mm</c:formatCode>
                <c:ptCount val="7"/>
                <c:pt idx="0">
                  <c:v>42522</c:v>
                </c:pt>
                <c:pt idx="1">
                  <c:v>42887</c:v>
                </c:pt>
                <c:pt idx="2">
                  <c:v>43252</c:v>
                </c:pt>
                <c:pt idx="3">
                  <c:v>43617</c:v>
                </c:pt>
                <c:pt idx="4">
                  <c:v>43983</c:v>
                </c:pt>
                <c:pt idx="5">
                  <c:v>44348</c:v>
                </c:pt>
                <c:pt idx="6">
                  <c:v>44713</c:v>
                </c:pt>
              </c:numCache>
            </c:numRef>
          </c:cat>
          <c:val>
            <c:numRef>
              <c:f>Sheet1!$D$2:$D$13</c:f>
              <c:numCache>
                <c:formatCode>#,##0_);[Red]\(#,##0\)</c:formatCode>
                <c:ptCount val="7"/>
                <c:pt idx="0">
                  <c:v>1036</c:v>
                </c:pt>
                <c:pt idx="1">
                  <c:v>942</c:v>
                </c:pt>
                <c:pt idx="2">
                  <c:v>983</c:v>
                </c:pt>
                <c:pt idx="3">
                  <c:v>941</c:v>
                </c:pt>
                <c:pt idx="4">
                  <c:v>362</c:v>
                </c:pt>
                <c:pt idx="5">
                  <c:v>732</c:v>
                </c:pt>
                <c:pt idx="6">
                  <c:v>1000</c:v>
                </c:pt>
              </c:numCache>
            </c:numRef>
          </c:val>
          <c:smooth val="0"/>
          <c:extLst>
            <c:ext xmlns:c16="http://schemas.microsoft.com/office/drawing/2014/chart" uri="{C3380CC4-5D6E-409C-BE32-E72D297353CC}">
              <c16:uniqueId val="{00000019-AD38-4BD0-8CE8-DB9216C998B3}"/>
            </c:ext>
          </c:extLst>
        </c:ser>
        <c:ser>
          <c:idx val="3"/>
          <c:order val="3"/>
          <c:tx>
            <c:strRef>
              <c:f>Sheet1!$E$1</c:f>
              <c:strCache>
                <c:ptCount val="1"/>
                <c:pt idx="0">
                  <c:v>営業利益（2Q）</c:v>
                </c:pt>
              </c:strCache>
            </c:strRef>
          </c:tx>
          <c:spPr>
            <a:ln w="31750">
              <a:solidFill>
                <a:schemeClr val="accent6">
                  <a:lumMod val="50000"/>
                </a:schemeClr>
              </a:solidFill>
            </a:ln>
          </c:spPr>
          <c:marker>
            <c:symbol val="diamond"/>
            <c:size val="10"/>
            <c:spPr>
              <a:solidFill>
                <a:schemeClr val="bg1"/>
              </a:solidFill>
              <a:ln>
                <a:solidFill>
                  <a:schemeClr val="accent6">
                    <a:lumMod val="50000"/>
                  </a:schemeClr>
                </a:solidFill>
              </a:ln>
            </c:spPr>
          </c:marker>
          <c:dLbls>
            <c:dLbl>
              <c:idx val="0"/>
              <c:layout>
                <c:manualLayout>
                  <c:x val="-1.6931453941945802E-2"/>
                  <c:y val="-3.7466508776308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067-4FE7-AC84-67A0ADFF78EB}"/>
                </c:ext>
              </c:extLst>
            </c:dLbl>
            <c:dLbl>
              <c:idx val="1"/>
              <c:layout>
                <c:manualLayout>
                  <c:x val="-2.8219034353853388E-2"/>
                  <c:y val="-3.9964177690768939E-2"/>
                </c:manualLayout>
              </c:layout>
              <c:showLegendKey val="0"/>
              <c:showVal val="1"/>
              <c:showCatName val="0"/>
              <c:showSerName val="0"/>
              <c:showPercent val="0"/>
              <c:showBubbleSize val="0"/>
              <c:extLst>
                <c:ext xmlns:c15="http://schemas.microsoft.com/office/drawing/2012/chart" uri="{CE6537A1-D6FC-4f65-9D91-7224C49458BB}">
                  <c15:layout>
                    <c:manualLayout>
                      <c:w val="4.2836578473122812E-2"/>
                      <c:h val="6.3443288194548919E-2"/>
                    </c:manualLayout>
                  </c15:layout>
                </c:ext>
                <c:ext xmlns:c16="http://schemas.microsoft.com/office/drawing/2014/chart" uri="{C3380CC4-5D6E-409C-BE32-E72D297353CC}">
                  <c16:uniqueId val="{0000000D-28F3-4BE4-A474-AE92A458B859}"/>
                </c:ext>
              </c:extLst>
            </c:dLbl>
            <c:dLbl>
              <c:idx val="2"/>
              <c:layout>
                <c:manualLayout>
                  <c:x val="-3.9506725864540147E-2"/>
                  <c:y val="4.7457577783324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D38-4BD0-8CE8-DB9216C998B3}"/>
                </c:ext>
              </c:extLst>
            </c:dLbl>
            <c:dLbl>
              <c:idx val="3"/>
              <c:layout>
                <c:manualLayout>
                  <c:x val="-4.938340733067529E-2"/>
                  <c:y val="2.9973207021046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D38-4BD0-8CE8-DB9216C998B3}"/>
                </c:ext>
              </c:extLst>
            </c:dLbl>
            <c:dLbl>
              <c:idx val="4"/>
              <c:layout>
                <c:manualLayout>
                  <c:x val="-5.0794361825837332E-2"/>
                  <c:y val="3.9964276028062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D38-4BD0-8CE8-DB9216C998B3}"/>
                </c:ext>
              </c:extLst>
            </c:dLbl>
            <c:dLbl>
              <c:idx val="5"/>
              <c:layout>
                <c:manualLayout>
                  <c:x val="-4.3739589350026593E-2"/>
                  <c:y val="3.7466508776308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D38-4BD0-8CE8-DB9216C998B3}"/>
                </c:ext>
              </c:extLst>
            </c:dLbl>
            <c:dLbl>
              <c:idx val="6"/>
              <c:layout>
                <c:manualLayout>
                  <c:x val="-6.4903906777458914E-2"/>
                  <c:y val="6.2444181293847371E-2"/>
                </c:manualLayout>
              </c:layout>
              <c:spPr>
                <a:noFill/>
                <a:ln>
                  <a:noFill/>
                </a:ln>
                <a:effectLst/>
              </c:spPr>
              <c:txPr>
                <a:bodyPr/>
                <a:lstStyle/>
                <a:p>
                  <a:pPr>
                    <a:defRPr sz="1600" b="1">
                      <a:solidFill>
                        <a:schemeClr val="accent6">
                          <a:lumMod val="50000"/>
                        </a:schemeClr>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D38-4BD0-8CE8-DB9216C998B3}"/>
                </c:ext>
              </c:extLst>
            </c:dLbl>
            <c:spPr>
              <a:noFill/>
              <a:ln>
                <a:noFill/>
              </a:ln>
              <a:effectLst/>
            </c:spPr>
            <c:txPr>
              <a:bodyPr/>
              <a:lstStyle/>
              <a:p>
                <a:pPr>
                  <a:defRPr sz="1200" b="1">
                    <a:solidFill>
                      <a:schemeClr val="accent6">
                        <a:lumMod val="50000"/>
                      </a:schemeClr>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yy\.mm</c:formatCode>
                <c:ptCount val="7"/>
                <c:pt idx="0">
                  <c:v>42522</c:v>
                </c:pt>
                <c:pt idx="1">
                  <c:v>42887</c:v>
                </c:pt>
                <c:pt idx="2">
                  <c:v>43252</c:v>
                </c:pt>
                <c:pt idx="3">
                  <c:v>43617</c:v>
                </c:pt>
                <c:pt idx="4">
                  <c:v>43983</c:v>
                </c:pt>
                <c:pt idx="5">
                  <c:v>44348</c:v>
                </c:pt>
                <c:pt idx="6">
                  <c:v>44713</c:v>
                </c:pt>
              </c:numCache>
            </c:numRef>
          </c:cat>
          <c:val>
            <c:numRef>
              <c:f>Sheet1!$E$2:$E$13</c:f>
              <c:numCache>
                <c:formatCode>General</c:formatCode>
                <c:ptCount val="7"/>
                <c:pt idx="0">
                  <c:v>555</c:v>
                </c:pt>
                <c:pt idx="1">
                  <c:v>473</c:v>
                </c:pt>
                <c:pt idx="2">
                  <c:v>497</c:v>
                </c:pt>
                <c:pt idx="3">
                  <c:v>508</c:v>
                </c:pt>
                <c:pt idx="4">
                  <c:v>225</c:v>
                </c:pt>
                <c:pt idx="5">
                  <c:v>369</c:v>
                </c:pt>
                <c:pt idx="6">
                  <c:v>562</c:v>
                </c:pt>
              </c:numCache>
            </c:numRef>
          </c:val>
          <c:smooth val="0"/>
          <c:extLst>
            <c:ext xmlns:c16="http://schemas.microsoft.com/office/drawing/2014/chart" uri="{C3380CC4-5D6E-409C-BE32-E72D297353CC}">
              <c16:uniqueId val="{0000001E-AD38-4BD0-8CE8-DB9216C998B3}"/>
            </c:ext>
          </c:extLst>
        </c:ser>
        <c:dLbls>
          <c:showLegendKey val="0"/>
          <c:showVal val="0"/>
          <c:showCatName val="0"/>
          <c:showSerName val="0"/>
          <c:showPercent val="0"/>
          <c:showBubbleSize val="0"/>
        </c:dLbls>
        <c:marker val="1"/>
        <c:smooth val="0"/>
        <c:axId val="204018432"/>
        <c:axId val="202886144"/>
      </c:lineChart>
      <c:catAx>
        <c:axId val="202883072"/>
        <c:scaling>
          <c:orientation val="minMax"/>
        </c:scaling>
        <c:delete val="0"/>
        <c:axPos val="b"/>
        <c:numFmt formatCode="yy\.mm" sourceLinked="1"/>
        <c:majorTickMark val="out"/>
        <c:minorTickMark val="none"/>
        <c:tickLblPos val="nextTo"/>
        <c:crossAx val="202884608"/>
        <c:crosses val="autoZero"/>
        <c:auto val="0"/>
        <c:lblAlgn val="ctr"/>
        <c:lblOffset val="100"/>
        <c:noMultiLvlLbl val="0"/>
      </c:catAx>
      <c:valAx>
        <c:axId val="202884608"/>
        <c:scaling>
          <c:orientation val="minMax"/>
          <c:max val="14000"/>
        </c:scaling>
        <c:delete val="0"/>
        <c:axPos val="l"/>
        <c:majorGridlines/>
        <c:numFmt formatCode="#,##0_);[Red]\(#,##0\)" sourceLinked="1"/>
        <c:majorTickMark val="out"/>
        <c:minorTickMark val="none"/>
        <c:tickLblPos val="nextTo"/>
        <c:spPr>
          <a:ln>
            <a:noFill/>
          </a:ln>
        </c:spPr>
        <c:crossAx val="202883072"/>
        <c:crosses val="autoZero"/>
        <c:crossBetween val="between"/>
        <c:majorUnit val="2000"/>
      </c:valAx>
      <c:valAx>
        <c:axId val="202886144"/>
        <c:scaling>
          <c:orientation val="minMax"/>
          <c:max val="1400"/>
        </c:scaling>
        <c:delete val="0"/>
        <c:axPos val="r"/>
        <c:numFmt formatCode="#,##0_);[Red]\(#,##0\)" sourceLinked="1"/>
        <c:majorTickMark val="out"/>
        <c:minorTickMark val="none"/>
        <c:tickLblPos val="nextTo"/>
        <c:spPr>
          <a:ln>
            <a:noFill/>
          </a:ln>
        </c:spPr>
        <c:crossAx val="204018432"/>
        <c:crosses val="max"/>
        <c:crossBetween val="between"/>
        <c:majorUnit val="200"/>
      </c:valAx>
      <c:dateAx>
        <c:axId val="204018432"/>
        <c:scaling>
          <c:orientation val="minMax"/>
        </c:scaling>
        <c:delete val="1"/>
        <c:axPos val="b"/>
        <c:numFmt formatCode="yy\.mm" sourceLinked="1"/>
        <c:majorTickMark val="out"/>
        <c:minorTickMark val="none"/>
        <c:tickLblPos val="nextTo"/>
        <c:crossAx val="202886144"/>
        <c:crosses val="autoZero"/>
        <c:auto val="1"/>
        <c:lblOffset val="100"/>
        <c:baseTimeUnit val="years"/>
      </c:dateAx>
      <c:spPr>
        <a:ln>
          <a:noFill/>
        </a:ln>
      </c:spPr>
    </c:plotArea>
    <c:legend>
      <c:legendPos val="b"/>
      <c:layout>
        <c:manualLayout>
          <c:xMode val="edge"/>
          <c:yMode val="edge"/>
          <c:x val="0.10904289623851754"/>
          <c:y val="0.92059597906674373"/>
          <c:w val="0.74701574791864778"/>
          <c:h val="5.9496815936777775E-2"/>
        </c:manualLayout>
      </c:layout>
      <c:overlay val="0"/>
      <c:txPr>
        <a:bodyPr/>
        <a:lstStyle/>
        <a:p>
          <a:pPr>
            <a:lnSpc>
              <a:spcPts val="2800"/>
            </a:lnSpc>
            <a:defRPr sz="1200"/>
          </a:pPr>
          <a:endParaRPr lang="ja-JP"/>
        </a:p>
      </c:txPr>
    </c:legend>
    <c:plotVisOnly val="1"/>
    <c:dispBlanksAs val="gap"/>
    <c:showDLblsOverMax val="0"/>
  </c:chart>
  <c:txPr>
    <a:bodyPr/>
    <a:lstStyle/>
    <a:p>
      <a:pPr>
        <a:defRPr sz="14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6662474481947"/>
          <c:y val="0.12560984185788163"/>
          <c:w val="0.67780103442157957"/>
          <c:h val="0.840552078450999"/>
        </c:manualLayout>
      </c:layout>
      <c:barChart>
        <c:barDir val="bar"/>
        <c:grouping val="clustered"/>
        <c:varyColors val="0"/>
        <c:ser>
          <c:idx val="0"/>
          <c:order val="0"/>
          <c:tx>
            <c:strRef>
              <c:f>Sheet1!$A$2</c:f>
              <c:strCache>
                <c:ptCount val="1"/>
                <c:pt idx="0">
                  <c:v>21.06　2Q</c:v>
                </c:pt>
              </c:strCache>
            </c:strRef>
          </c:tx>
          <c:spPr>
            <a:solidFill>
              <a:schemeClr val="bg1">
                <a:lumMod val="75000"/>
              </a:schemeClr>
            </a:solidFill>
            <a:ln>
              <a:noFill/>
            </a:ln>
            <a:effectLst/>
          </c:spPr>
          <c:invertIfNegative val="0"/>
          <c:cat>
            <c:strRef>
              <c:f>Sheet1!$B$1:$F$1</c:f>
              <c:strCache>
                <c:ptCount val="5"/>
                <c:pt idx="0">
                  <c:v>GMS　A社</c:v>
                </c:pt>
                <c:pt idx="1">
                  <c:v>SM　B社</c:v>
                </c:pt>
                <c:pt idx="2">
                  <c:v>SM　C社</c:v>
                </c:pt>
                <c:pt idx="3">
                  <c:v>DS　D社</c:v>
                </c:pt>
                <c:pt idx="4">
                  <c:v>SM　E社</c:v>
                </c:pt>
              </c:strCache>
            </c:strRef>
          </c:cat>
          <c:val>
            <c:numRef>
              <c:f>Sheet1!$B$2:$F$2</c:f>
              <c:numCache>
                <c:formatCode>General</c:formatCode>
                <c:ptCount val="5"/>
                <c:pt idx="0">
                  <c:v>79886370</c:v>
                </c:pt>
                <c:pt idx="1">
                  <c:v>50952027</c:v>
                </c:pt>
                <c:pt idx="2">
                  <c:v>16898292</c:v>
                </c:pt>
                <c:pt idx="3">
                  <c:v>25916524</c:v>
                </c:pt>
                <c:pt idx="4">
                  <c:v>46244305</c:v>
                </c:pt>
              </c:numCache>
            </c:numRef>
          </c:val>
          <c:extLst>
            <c:ext xmlns:c16="http://schemas.microsoft.com/office/drawing/2014/chart" uri="{C3380CC4-5D6E-409C-BE32-E72D297353CC}">
              <c16:uniqueId val="{00000000-0D73-4F36-983C-40B9B23729B1}"/>
            </c:ext>
          </c:extLst>
        </c:ser>
        <c:ser>
          <c:idx val="1"/>
          <c:order val="1"/>
          <c:tx>
            <c:strRef>
              <c:f>Sheet1!$A$3</c:f>
              <c:strCache>
                <c:ptCount val="1"/>
                <c:pt idx="0">
                  <c:v>22.06　2Q</c:v>
                </c:pt>
              </c:strCache>
            </c:strRef>
          </c:tx>
          <c:spPr>
            <a:solidFill>
              <a:srgbClr val="C00000"/>
            </a:solidFill>
            <a:ln>
              <a:noFill/>
            </a:ln>
            <a:effectLst/>
          </c:spPr>
          <c:invertIfNegative val="0"/>
          <c:cat>
            <c:strRef>
              <c:f>Sheet1!$B$1:$F$1</c:f>
              <c:strCache>
                <c:ptCount val="5"/>
                <c:pt idx="0">
                  <c:v>GMS　A社</c:v>
                </c:pt>
                <c:pt idx="1">
                  <c:v>SM　B社</c:v>
                </c:pt>
                <c:pt idx="2">
                  <c:v>SM　C社</c:v>
                </c:pt>
                <c:pt idx="3">
                  <c:v>DS　D社</c:v>
                </c:pt>
                <c:pt idx="4">
                  <c:v>SM　E社</c:v>
                </c:pt>
              </c:strCache>
            </c:strRef>
          </c:cat>
          <c:val>
            <c:numRef>
              <c:f>Sheet1!$B$3:$F$3</c:f>
              <c:numCache>
                <c:formatCode>General</c:formatCode>
                <c:ptCount val="5"/>
                <c:pt idx="0">
                  <c:v>164415951</c:v>
                </c:pt>
                <c:pt idx="1">
                  <c:v>56546025</c:v>
                </c:pt>
                <c:pt idx="2">
                  <c:v>55491769</c:v>
                </c:pt>
                <c:pt idx="3">
                  <c:v>51835988</c:v>
                </c:pt>
                <c:pt idx="4">
                  <c:v>48788409</c:v>
                </c:pt>
              </c:numCache>
            </c:numRef>
          </c:val>
          <c:extLst>
            <c:ext xmlns:c16="http://schemas.microsoft.com/office/drawing/2014/chart" uri="{C3380CC4-5D6E-409C-BE32-E72D297353CC}">
              <c16:uniqueId val="{00000001-0D73-4F36-983C-40B9B23729B1}"/>
            </c:ext>
          </c:extLst>
        </c:ser>
        <c:dLbls>
          <c:showLegendKey val="0"/>
          <c:showVal val="0"/>
          <c:showCatName val="0"/>
          <c:showSerName val="0"/>
          <c:showPercent val="0"/>
          <c:showBubbleSize val="0"/>
        </c:dLbls>
        <c:gapWidth val="182"/>
        <c:overlap val="-27"/>
        <c:axId val="586941880"/>
        <c:axId val="586940896"/>
      </c:barChart>
      <c:catAx>
        <c:axId val="586941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86940896"/>
        <c:crosses val="autoZero"/>
        <c:auto val="1"/>
        <c:lblAlgn val="ctr"/>
        <c:lblOffset val="100"/>
        <c:noMultiLvlLbl val="0"/>
      </c:catAx>
      <c:valAx>
        <c:axId val="58694089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86941880"/>
        <c:crosses val="autoZero"/>
        <c:crossBetween val="between"/>
        <c:dispUnits>
          <c:builtInUnit val="millions"/>
        </c:dispUnits>
      </c:valAx>
      <c:spPr>
        <a:noFill/>
        <a:ln>
          <a:noFill/>
        </a:ln>
        <a:effectLst/>
      </c:spPr>
    </c:plotArea>
    <c:legend>
      <c:legendPos val="b"/>
      <c:layout>
        <c:manualLayout>
          <c:xMode val="edge"/>
          <c:yMode val="edge"/>
          <c:x val="0.59030792018221678"/>
          <c:y val="0.34053298045471797"/>
          <c:w val="0.25946470264584054"/>
          <c:h val="0.21971334443039958"/>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137751890001636E-2"/>
          <c:y val="0.13148966307779122"/>
          <c:w val="0.79241208281384357"/>
          <c:h val="0.69997746440592379"/>
        </c:manualLayout>
      </c:layout>
      <c:barChart>
        <c:barDir val="col"/>
        <c:grouping val="clustered"/>
        <c:varyColors val="0"/>
        <c:ser>
          <c:idx val="0"/>
          <c:order val="0"/>
          <c:tx>
            <c:strRef>
              <c:f>Sheet1!$B$1</c:f>
              <c:strCache>
                <c:ptCount val="1"/>
                <c:pt idx="0">
                  <c:v>設備投資</c:v>
                </c:pt>
              </c:strCache>
            </c:strRef>
          </c:tx>
          <c:spPr>
            <a:gradFill rotWithShape="1">
              <a:gsLst>
                <a:gs pos="0">
                  <a:schemeClr val="tx1">
                    <a:lumMod val="50000"/>
                    <a:lumOff val="50000"/>
                  </a:schemeClr>
                </a:gs>
                <a:gs pos="80000">
                  <a:schemeClr val="tx1">
                    <a:lumMod val="37000"/>
                    <a:lumOff val="63000"/>
                  </a:schemeClr>
                </a:gs>
                <a:gs pos="100000">
                  <a:schemeClr val="tx1">
                    <a:lumMod val="17000"/>
                    <a:lumOff val="83000"/>
                  </a:schemeClr>
                </a:gs>
              </a:gsLst>
              <a:lin ang="16200000" scaled="0"/>
            </a:gradFill>
            <a:ln w="9525" cap="flat" cmpd="sng" algn="ctr">
              <a:noFill/>
              <a:prstDash val="solid"/>
            </a:ln>
            <a:effectLst/>
          </c:spPr>
          <c:invertIfNegative val="0"/>
          <c:dPt>
            <c:idx val="3"/>
            <c:invertIfNegative val="0"/>
            <c:bubble3D val="0"/>
            <c:spPr>
              <a:gradFill rotWithShape="1">
                <a:gsLst>
                  <a:gs pos="0">
                    <a:schemeClr val="tx1">
                      <a:lumMod val="50000"/>
                      <a:lumOff val="50000"/>
                    </a:schemeClr>
                  </a:gs>
                  <a:gs pos="80000">
                    <a:schemeClr val="tx1">
                      <a:lumMod val="37000"/>
                      <a:lumOff val="63000"/>
                    </a:schemeClr>
                  </a:gs>
                  <a:gs pos="100000">
                    <a:schemeClr val="tx1">
                      <a:lumMod val="17000"/>
                      <a:lumOff val="83000"/>
                    </a:schemeClr>
                  </a:gs>
                </a:gsLst>
                <a:lin ang="16200000" scaled="0"/>
              </a:gradFill>
              <a:ln w="15875" cap="flat" cmpd="sng" algn="ctr">
                <a:noFill/>
                <a:prstDash val="sysDash"/>
              </a:ln>
              <a:effectLst/>
            </c:spPr>
            <c:extLst>
              <c:ext xmlns:c16="http://schemas.microsoft.com/office/drawing/2014/chart" uri="{C3380CC4-5D6E-409C-BE32-E72D297353CC}">
                <c16:uniqueId val="{00000001-70AD-4B71-A289-1BD41AC2E643}"/>
              </c:ext>
            </c:extLst>
          </c:dPt>
          <c:dPt>
            <c:idx val="4"/>
            <c:invertIfNegative val="0"/>
            <c:bubble3D val="0"/>
            <c:spPr>
              <a:gradFill rotWithShape="1">
                <a:gsLst>
                  <a:gs pos="0">
                    <a:schemeClr val="tx1">
                      <a:lumMod val="50000"/>
                      <a:lumOff val="50000"/>
                    </a:schemeClr>
                  </a:gs>
                  <a:gs pos="80000">
                    <a:schemeClr val="tx1">
                      <a:lumMod val="37000"/>
                      <a:lumOff val="63000"/>
                    </a:schemeClr>
                  </a:gs>
                  <a:gs pos="100000">
                    <a:schemeClr val="tx1">
                      <a:lumMod val="17000"/>
                      <a:lumOff val="83000"/>
                    </a:schemeClr>
                  </a:gs>
                </a:gsLst>
                <a:lin ang="16200000" scaled="0"/>
              </a:gradFill>
              <a:ln w="19050" cap="flat" cmpd="sng" algn="ctr">
                <a:noFill/>
                <a:prstDash val="sysDash"/>
              </a:ln>
              <a:effectLst/>
            </c:spPr>
            <c:extLst>
              <c:ext xmlns:c16="http://schemas.microsoft.com/office/drawing/2014/chart" uri="{C3380CC4-5D6E-409C-BE32-E72D297353CC}">
                <c16:uniqueId val="{00000003-70AD-4B71-A289-1BD41AC2E643}"/>
              </c:ext>
            </c:extLst>
          </c:dPt>
          <c:dPt>
            <c:idx val="5"/>
            <c:invertIfNegative val="0"/>
            <c:bubble3D val="0"/>
            <c:spPr>
              <a:gradFill rotWithShape="1">
                <a:gsLst>
                  <a:gs pos="0">
                    <a:schemeClr val="tx1">
                      <a:lumMod val="50000"/>
                      <a:lumOff val="50000"/>
                    </a:schemeClr>
                  </a:gs>
                  <a:gs pos="80000">
                    <a:schemeClr val="tx1">
                      <a:lumMod val="37000"/>
                      <a:lumOff val="63000"/>
                    </a:schemeClr>
                  </a:gs>
                  <a:gs pos="100000">
                    <a:schemeClr val="tx1">
                      <a:lumMod val="17000"/>
                      <a:lumOff val="83000"/>
                    </a:schemeClr>
                  </a:gs>
                </a:gsLst>
                <a:lin ang="16200000" scaled="0"/>
              </a:gradFill>
              <a:ln w="19050" cap="flat" cmpd="sng" algn="ctr">
                <a:solidFill>
                  <a:schemeClr val="tx1">
                    <a:lumMod val="50000"/>
                    <a:lumOff val="50000"/>
                  </a:schemeClr>
                </a:solidFill>
                <a:prstDash val="sysDash"/>
              </a:ln>
              <a:effectLst/>
            </c:spPr>
            <c:extLst>
              <c:ext xmlns:c16="http://schemas.microsoft.com/office/drawing/2014/chart" uri="{C3380CC4-5D6E-409C-BE32-E72D297353CC}">
                <c16:uniqueId val="{00000005-70AD-4B71-A289-1BD41AC2E643}"/>
              </c:ext>
            </c:extLst>
          </c:dPt>
          <c:dPt>
            <c:idx val="6"/>
            <c:invertIfNegative val="0"/>
            <c:bubble3D val="0"/>
            <c:spPr>
              <a:gradFill rotWithShape="1">
                <a:gsLst>
                  <a:gs pos="0">
                    <a:schemeClr val="tx1">
                      <a:lumMod val="50000"/>
                      <a:lumOff val="50000"/>
                    </a:schemeClr>
                  </a:gs>
                  <a:gs pos="80000">
                    <a:schemeClr val="tx1">
                      <a:lumMod val="37000"/>
                      <a:lumOff val="63000"/>
                    </a:schemeClr>
                  </a:gs>
                  <a:gs pos="100000">
                    <a:schemeClr val="tx1">
                      <a:lumMod val="17000"/>
                      <a:lumOff val="83000"/>
                    </a:schemeClr>
                  </a:gs>
                </a:gsLst>
                <a:lin ang="16200000" scaled="0"/>
              </a:gradFill>
              <a:ln w="19050" cap="flat" cmpd="sng" algn="ctr">
                <a:solidFill>
                  <a:schemeClr val="tx1">
                    <a:lumMod val="50000"/>
                    <a:lumOff val="50000"/>
                  </a:schemeClr>
                </a:solidFill>
                <a:prstDash val="sysDash"/>
              </a:ln>
              <a:effectLst/>
            </c:spPr>
            <c:extLst>
              <c:ext xmlns:c16="http://schemas.microsoft.com/office/drawing/2014/chart" uri="{C3380CC4-5D6E-409C-BE32-E72D297353CC}">
                <c16:uniqueId val="{00000007-70AD-4B71-A289-1BD41AC2E643}"/>
              </c:ext>
            </c:extLst>
          </c:dPt>
          <c:dPt>
            <c:idx val="7"/>
            <c:invertIfNegative val="0"/>
            <c:bubble3D val="0"/>
            <c:spPr>
              <a:gradFill rotWithShape="1">
                <a:gsLst>
                  <a:gs pos="0">
                    <a:schemeClr val="tx1">
                      <a:lumMod val="50000"/>
                      <a:lumOff val="50000"/>
                    </a:schemeClr>
                  </a:gs>
                  <a:gs pos="80000">
                    <a:schemeClr val="tx1">
                      <a:lumMod val="37000"/>
                      <a:lumOff val="63000"/>
                    </a:schemeClr>
                  </a:gs>
                  <a:gs pos="100000">
                    <a:schemeClr val="tx1">
                      <a:lumMod val="17000"/>
                      <a:lumOff val="83000"/>
                    </a:schemeClr>
                  </a:gs>
                </a:gsLst>
                <a:lin ang="16200000" scaled="0"/>
              </a:gradFill>
              <a:ln w="19050" cap="flat" cmpd="sng" algn="ctr">
                <a:solidFill>
                  <a:schemeClr val="accent2"/>
                </a:solidFill>
                <a:prstDash val="sysDash"/>
              </a:ln>
              <a:effectLst/>
            </c:spPr>
            <c:extLst>
              <c:ext xmlns:c16="http://schemas.microsoft.com/office/drawing/2014/chart" uri="{C3380CC4-5D6E-409C-BE32-E72D297353CC}">
                <c16:uniqueId val="{00000009-70AD-4B71-A289-1BD41AC2E643}"/>
              </c:ext>
            </c:extLst>
          </c:dPt>
          <c:dLbls>
            <c:dLbl>
              <c:idx val="0"/>
              <c:layout>
                <c:manualLayout>
                  <c:x val="-6.7983701399432989E-3"/>
                  <c:y val="2.0371493538958736E-2"/>
                </c:manualLayout>
              </c:layout>
              <c:spPr/>
              <c:txPr>
                <a:bodyPr/>
                <a:lstStyle/>
                <a:p>
                  <a:pPr>
                    <a:defRPr sz="1200" b="1" baseline="0">
                      <a:solidFill>
                        <a:schemeClr val="tx1">
                          <a:lumMod val="50000"/>
                          <a:lumOff val="50000"/>
                        </a:schemeClr>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D-4B71-A289-1BD41AC2E643}"/>
                </c:ext>
              </c:extLst>
            </c:dLbl>
            <c:dLbl>
              <c:idx val="1"/>
              <c:layout>
                <c:manualLayout>
                  <c:x val="-2.8869639937560215E-17"/>
                  <c:y val="1.7283513785468635E-2"/>
                </c:manualLayout>
              </c:layout>
              <c:spPr>
                <a:noFill/>
                <a:ln>
                  <a:noFill/>
                </a:ln>
                <a:effectLst/>
              </c:spPr>
              <c:txPr>
                <a:bodyPr wrap="square" lIns="38100" tIns="19050" rIns="38100" bIns="19050" anchor="ctr">
                  <a:spAutoFit/>
                </a:bodyPr>
                <a:lstStyle/>
                <a:p>
                  <a:pPr>
                    <a:defRPr sz="1200" b="1" baseline="0">
                      <a:solidFill>
                        <a:schemeClr val="tx1">
                          <a:lumMod val="50000"/>
                          <a:lumOff val="50000"/>
                        </a:schemeClr>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D-4B71-A289-1BD41AC2E643}"/>
                </c:ext>
              </c:extLst>
            </c:dLbl>
            <c:dLbl>
              <c:idx val="2"/>
              <c:layout>
                <c:manualLayout>
                  <c:x val="-2.8917917850397575E-3"/>
                  <c:y val="1.7603693209448306E-2"/>
                </c:manualLayout>
              </c:layout>
              <c:spPr>
                <a:noFill/>
                <a:ln>
                  <a:noFill/>
                </a:ln>
                <a:effectLst/>
              </c:spPr>
              <c:txPr>
                <a:bodyPr wrap="square" lIns="38100" tIns="19050" rIns="38100" bIns="19050" anchor="ctr">
                  <a:spAutoFit/>
                </a:bodyPr>
                <a:lstStyle/>
                <a:p>
                  <a:pPr>
                    <a:defRPr sz="1200" b="1" baseline="0">
                      <a:solidFill>
                        <a:schemeClr val="tx1">
                          <a:lumMod val="50000"/>
                          <a:lumOff val="50000"/>
                        </a:schemeClr>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D-4B71-A289-1BD41AC2E643}"/>
                </c:ext>
              </c:extLst>
            </c:dLbl>
            <c:dLbl>
              <c:idx val="3"/>
              <c:layout>
                <c:manualLayout>
                  <c:x val="-3.1183520761068301E-3"/>
                  <c:y val="2.0547933018942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D-4B71-A289-1BD41AC2E643}"/>
                </c:ext>
              </c:extLst>
            </c:dLbl>
            <c:dLbl>
              <c:idx val="4"/>
              <c:layout>
                <c:manualLayout>
                  <c:x val="3.8493665312907617E-3"/>
                  <c:y val="1.66465870033749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AD-4B71-A289-1BD41AC2E643}"/>
                </c:ext>
              </c:extLst>
            </c:dLbl>
            <c:dLbl>
              <c:idx val="5"/>
              <c:layout>
                <c:manualLayout>
                  <c:x val="-2.739536142074749E-3"/>
                  <c:y val="8.35807189397294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D-4B71-A289-1BD41AC2E643}"/>
                </c:ext>
              </c:extLst>
            </c:dLbl>
            <c:dLbl>
              <c:idx val="6"/>
              <c:layout>
                <c:manualLayout>
                  <c:x val="-1.2933233755921321E-3"/>
                  <c:y val="8.037427178971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D-4B71-A289-1BD41AC2E643}"/>
                </c:ext>
              </c:extLst>
            </c:dLbl>
            <c:dLbl>
              <c:idx val="7"/>
              <c:layout>
                <c:manualLayout>
                  <c:x val="-1.6180669018427106E-3"/>
                  <c:y val="3.3934581074924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D-4B71-A289-1BD41AC2E643}"/>
                </c:ext>
              </c:extLst>
            </c:dLbl>
            <c:spPr>
              <a:noFill/>
              <a:ln>
                <a:noFill/>
              </a:ln>
              <a:effectLst/>
            </c:spPr>
            <c:txPr>
              <a:bodyPr/>
              <a:lstStyle/>
              <a:p>
                <a:pPr>
                  <a:defRPr sz="1200" b="1" baseline="0">
                    <a:solidFill>
                      <a:schemeClr val="tx1">
                        <a:lumMod val="50000"/>
                        <a:lumOff val="50000"/>
                      </a:schemeClr>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7"/>
                <c:pt idx="0">
                  <c:v>17.06期</c:v>
                </c:pt>
                <c:pt idx="1">
                  <c:v>18.06期</c:v>
                </c:pt>
                <c:pt idx="2">
                  <c:v>19.06期</c:v>
                </c:pt>
                <c:pt idx="3">
                  <c:v>20.06期</c:v>
                </c:pt>
                <c:pt idx="4">
                  <c:v>21.06期</c:v>
                </c:pt>
                <c:pt idx="5">
                  <c:v>22.06期
計画</c:v>
                </c:pt>
                <c:pt idx="6">
                  <c:v>23.06期
計画</c:v>
                </c:pt>
              </c:strCache>
            </c:strRef>
          </c:cat>
          <c:val>
            <c:numRef>
              <c:f>Sheet1!$B$2:$B$10</c:f>
              <c:numCache>
                <c:formatCode>#,##0_);[Red]\(#,##0\)</c:formatCode>
                <c:ptCount val="7"/>
                <c:pt idx="0">
                  <c:v>1117</c:v>
                </c:pt>
                <c:pt idx="1">
                  <c:v>1625</c:v>
                </c:pt>
                <c:pt idx="2">
                  <c:v>1859</c:v>
                </c:pt>
                <c:pt idx="3">
                  <c:v>5317</c:v>
                </c:pt>
                <c:pt idx="4">
                  <c:v>314</c:v>
                </c:pt>
                <c:pt idx="5">
                  <c:v>300</c:v>
                </c:pt>
                <c:pt idx="6">
                  <c:v>300</c:v>
                </c:pt>
              </c:numCache>
            </c:numRef>
          </c:val>
          <c:extLst>
            <c:ext xmlns:c16="http://schemas.microsoft.com/office/drawing/2014/chart" uri="{C3380CC4-5D6E-409C-BE32-E72D297353CC}">
              <c16:uniqueId val="{0000000D-70AD-4B71-A289-1BD41AC2E643}"/>
            </c:ext>
          </c:extLst>
        </c:ser>
        <c:dLbls>
          <c:showLegendKey val="0"/>
          <c:showVal val="0"/>
          <c:showCatName val="0"/>
          <c:showSerName val="0"/>
          <c:showPercent val="0"/>
          <c:showBubbleSize val="0"/>
        </c:dLbls>
        <c:gapWidth val="154"/>
        <c:axId val="118373760"/>
        <c:axId val="118400128"/>
      </c:barChart>
      <c:lineChart>
        <c:grouping val="standard"/>
        <c:varyColors val="0"/>
        <c:ser>
          <c:idx val="1"/>
          <c:order val="1"/>
          <c:tx>
            <c:strRef>
              <c:f>Sheet1!$C$1</c:f>
              <c:strCache>
                <c:ptCount val="1"/>
                <c:pt idx="0">
                  <c:v>減価償却費</c:v>
                </c:pt>
              </c:strCache>
            </c:strRef>
          </c:tx>
          <c:spPr>
            <a:effectLst/>
          </c:spPr>
          <c:marker>
            <c:symbol val="circle"/>
            <c:size val="7"/>
            <c:spPr>
              <a:solidFill>
                <a:schemeClr val="bg1"/>
              </a:solidFill>
              <a:effectLst/>
            </c:spPr>
          </c:marker>
          <c:dPt>
            <c:idx val="3"/>
            <c:bubble3D val="0"/>
            <c:extLst>
              <c:ext xmlns:c16="http://schemas.microsoft.com/office/drawing/2014/chart" uri="{C3380CC4-5D6E-409C-BE32-E72D297353CC}">
                <c16:uniqueId val="{0000000F-70AD-4B71-A289-1BD41AC2E643}"/>
              </c:ext>
            </c:extLst>
          </c:dPt>
          <c:dPt>
            <c:idx val="4"/>
            <c:bubble3D val="0"/>
            <c:extLst>
              <c:ext xmlns:c16="http://schemas.microsoft.com/office/drawing/2014/chart" uri="{C3380CC4-5D6E-409C-BE32-E72D297353CC}">
                <c16:uniqueId val="{00000011-70AD-4B71-A289-1BD41AC2E643}"/>
              </c:ext>
            </c:extLst>
          </c:dPt>
          <c:dPt>
            <c:idx val="5"/>
            <c:bubble3D val="0"/>
            <c:extLst>
              <c:ext xmlns:c16="http://schemas.microsoft.com/office/drawing/2014/chart" uri="{C3380CC4-5D6E-409C-BE32-E72D297353CC}">
                <c16:uniqueId val="{00000013-70AD-4B71-A289-1BD41AC2E643}"/>
              </c:ext>
            </c:extLst>
          </c:dPt>
          <c:dPt>
            <c:idx val="6"/>
            <c:bubble3D val="0"/>
            <c:extLst>
              <c:ext xmlns:c16="http://schemas.microsoft.com/office/drawing/2014/chart" uri="{C3380CC4-5D6E-409C-BE32-E72D297353CC}">
                <c16:uniqueId val="{00000015-70AD-4B71-A289-1BD41AC2E643}"/>
              </c:ext>
            </c:extLst>
          </c:dPt>
          <c:dPt>
            <c:idx val="7"/>
            <c:bubble3D val="0"/>
            <c:extLst>
              <c:ext xmlns:c16="http://schemas.microsoft.com/office/drawing/2014/chart" uri="{C3380CC4-5D6E-409C-BE32-E72D297353CC}">
                <c16:uniqueId val="{00000017-70AD-4B71-A289-1BD41AC2E643}"/>
              </c:ext>
            </c:extLst>
          </c:dPt>
          <c:dLbls>
            <c:dLbl>
              <c:idx val="0"/>
              <c:spPr/>
              <c:txPr>
                <a:bodyPr/>
                <a:lstStyle/>
                <a:p>
                  <a:pPr>
                    <a:defRPr sz="1200" b="1" baseline="0">
                      <a:solidFill>
                        <a:srgbClr val="C00000"/>
                      </a:solidFill>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8-70AD-4B71-A289-1BD41AC2E643}"/>
                </c:ext>
              </c:extLst>
            </c:dLbl>
            <c:dLbl>
              <c:idx val="3"/>
              <c:layout>
                <c:manualLayout>
                  <c:x val="-2.976263954210849E-3"/>
                  <c:y val="2.11906955537735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0AD-4B71-A289-1BD41AC2E643}"/>
                </c:ext>
              </c:extLst>
            </c:dLbl>
            <c:spPr>
              <a:noFill/>
              <a:ln>
                <a:noFill/>
              </a:ln>
              <a:effectLst/>
            </c:spPr>
            <c:txPr>
              <a:bodyPr/>
              <a:lstStyle/>
              <a:p>
                <a:pPr>
                  <a:defRPr sz="1200" b="1" baseline="0">
                    <a:solidFill>
                      <a:srgbClr val="C0000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7"/>
                <c:pt idx="0">
                  <c:v>17.06期</c:v>
                </c:pt>
                <c:pt idx="1">
                  <c:v>18.06期</c:v>
                </c:pt>
                <c:pt idx="2">
                  <c:v>19.06期</c:v>
                </c:pt>
                <c:pt idx="3">
                  <c:v>20.06期</c:v>
                </c:pt>
                <c:pt idx="4">
                  <c:v>21.06期</c:v>
                </c:pt>
                <c:pt idx="5">
                  <c:v>22.06期
計画</c:v>
                </c:pt>
                <c:pt idx="6">
                  <c:v>23.06期
計画</c:v>
                </c:pt>
              </c:strCache>
            </c:strRef>
          </c:cat>
          <c:val>
            <c:numRef>
              <c:f>Sheet1!$C$2:$C$10</c:f>
              <c:numCache>
                <c:formatCode>#,##0_);[Red]\(#,##0\)</c:formatCode>
                <c:ptCount val="7"/>
                <c:pt idx="0">
                  <c:v>888</c:v>
                </c:pt>
                <c:pt idx="1">
                  <c:v>971</c:v>
                </c:pt>
                <c:pt idx="2">
                  <c:v>1107</c:v>
                </c:pt>
                <c:pt idx="3">
                  <c:v>1458</c:v>
                </c:pt>
                <c:pt idx="4">
                  <c:v>1737</c:v>
                </c:pt>
                <c:pt idx="5">
                  <c:v>1616</c:v>
                </c:pt>
                <c:pt idx="6">
                  <c:v>1340</c:v>
                </c:pt>
              </c:numCache>
            </c:numRef>
          </c:val>
          <c:smooth val="0"/>
          <c:extLst>
            <c:ext xmlns:c16="http://schemas.microsoft.com/office/drawing/2014/chart" uri="{C3380CC4-5D6E-409C-BE32-E72D297353CC}">
              <c16:uniqueId val="{0000001B-70AD-4B71-A289-1BD41AC2E643}"/>
            </c:ext>
          </c:extLst>
        </c:ser>
        <c:dLbls>
          <c:showLegendKey val="0"/>
          <c:showVal val="0"/>
          <c:showCatName val="0"/>
          <c:showSerName val="0"/>
          <c:showPercent val="0"/>
          <c:showBubbleSize val="0"/>
        </c:dLbls>
        <c:marker val="1"/>
        <c:smooth val="0"/>
        <c:axId val="511212256"/>
        <c:axId val="511210944"/>
      </c:lineChart>
      <c:catAx>
        <c:axId val="118373760"/>
        <c:scaling>
          <c:orientation val="minMax"/>
        </c:scaling>
        <c:delete val="0"/>
        <c:axPos val="b"/>
        <c:numFmt formatCode="General" sourceLinked="0"/>
        <c:majorTickMark val="out"/>
        <c:minorTickMark val="none"/>
        <c:tickLblPos val="nextTo"/>
        <c:txPr>
          <a:bodyPr/>
          <a:lstStyle/>
          <a:p>
            <a:pPr>
              <a:lnSpc>
                <a:spcPts val="1440"/>
              </a:lnSpc>
              <a:defRPr/>
            </a:pPr>
            <a:endParaRPr lang="ja-JP"/>
          </a:p>
        </c:txPr>
        <c:crossAx val="118400128"/>
        <c:crosses val="autoZero"/>
        <c:auto val="1"/>
        <c:lblAlgn val="ctr"/>
        <c:lblOffset val="100"/>
        <c:noMultiLvlLbl val="0"/>
      </c:catAx>
      <c:valAx>
        <c:axId val="118400128"/>
        <c:scaling>
          <c:orientation val="minMax"/>
          <c:max val="6000"/>
          <c:min val="0"/>
        </c:scaling>
        <c:delete val="0"/>
        <c:axPos val="l"/>
        <c:majorGridlines/>
        <c:numFmt formatCode="#,##0_);[Red]\(#,##0\)" sourceLinked="1"/>
        <c:majorTickMark val="out"/>
        <c:minorTickMark val="none"/>
        <c:tickLblPos val="nextTo"/>
        <c:spPr>
          <a:ln>
            <a:noFill/>
          </a:ln>
        </c:spPr>
        <c:crossAx val="118373760"/>
        <c:crosses val="autoZero"/>
        <c:crossBetween val="between"/>
        <c:majorUnit val="1000"/>
      </c:valAx>
      <c:valAx>
        <c:axId val="511210944"/>
        <c:scaling>
          <c:orientation val="minMax"/>
          <c:max val="2400"/>
          <c:min val="0"/>
        </c:scaling>
        <c:delete val="0"/>
        <c:axPos val="r"/>
        <c:numFmt formatCode="#,##0_);[Red]\(#,##0\)" sourceLinked="1"/>
        <c:majorTickMark val="out"/>
        <c:minorTickMark val="none"/>
        <c:tickLblPos val="nextTo"/>
        <c:crossAx val="511212256"/>
        <c:crosses val="max"/>
        <c:crossBetween val="between"/>
        <c:majorUnit val="400"/>
      </c:valAx>
      <c:catAx>
        <c:axId val="511212256"/>
        <c:scaling>
          <c:orientation val="minMax"/>
        </c:scaling>
        <c:delete val="1"/>
        <c:axPos val="b"/>
        <c:numFmt formatCode="General" sourceLinked="1"/>
        <c:majorTickMark val="out"/>
        <c:minorTickMark val="none"/>
        <c:tickLblPos val="nextTo"/>
        <c:crossAx val="511210944"/>
        <c:crosses val="autoZero"/>
        <c:auto val="1"/>
        <c:lblAlgn val="ctr"/>
        <c:lblOffset val="100"/>
        <c:noMultiLvlLbl val="0"/>
      </c:catAx>
    </c:plotArea>
    <c:legend>
      <c:legendPos val="r"/>
      <c:layout>
        <c:manualLayout>
          <c:xMode val="edge"/>
          <c:yMode val="edge"/>
          <c:x val="0.14691024556942237"/>
          <c:y val="0.16286640694779805"/>
          <c:w val="0.15603783221617351"/>
          <c:h val="0.1752444991338572"/>
        </c:manualLayout>
      </c:layout>
      <c:overlay val="0"/>
      <c:spPr>
        <a:solidFill>
          <a:schemeClr val="bg1"/>
        </a:solidFill>
      </c:spPr>
      <c:txPr>
        <a:bodyPr/>
        <a:lstStyle/>
        <a:p>
          <a:pPr>
            <a:defRPr sz="1100"/>
          </a:pPr>
          <a:endParaRPr lang="ja-JP"/>
        </a:p>
      </c:txPr>
    </c:legend>
    <c:plotVisOnly val="1"/>
    <c:dispBlanksAs val="gap"/>
    <c:showDLblsOverMax val="0"/>
  </c:chart>
  <c:txPr>
    <a:bodyPr/>
    <a:lstStyle/>
    <a:p>
      <a:pPr>
        <a:defRPr sz="12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barChart>
        <c:barDir val="bar"/>
        <c:grouping val="clustered"/>
        <c:varyColors val="0"/>
        <c:ser>
          <c:idx val="0"/>
          <c:order val="0"/>
          <c:tx>
            <c:strRef>
              <c:f>Sheet1!$B$1</c:f>
              <c:strCache>
                <c:ptCount val="1"/>
                <c:pt idx="0">
                  <c:v>営業活動によるｷｬｯｼｭﾌﾛｰ</c:v>
                </c:pt>
              </c:strCache>
            </c:strRef>
          </c:tx>
          <c:spPr>
            <a:ln>
              <a:noFill/>
            </a:ln>
            <a:effectLst/>
          </c:spPr>
          <c:invertIfNegative val="0"/>
          <c:dLbls>
            <c:dLbl>
              <c:idx val="1"/>
              <c:spPr>
                <a:noFill/>
                <a:ln>
                  <a:noFill/>
                </a:ln>
                <a:effectLst/>
              </c:spPr>
              <c:txPr>
                <a:bodyPr wrap="square" lIns="38100" tIns="19050" rIns="38100" bIns="19050" anchor="ctr">
                  <a:noAutofit/>
                </a:bodyPr>
                <a:lstStyle/>
                <a:p>
                  <a:pPr>
                    <a:defRPr>
                      <a:solidFill>
                        <a:schemeClr val="bg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1639645995805734"/>
                      <c:h val="7.5250898048365003E-2"/>
                    </c:manualLayout>
                  </c15:layout>
                </c:ext>
                <c:ext xmlns:c16="http://schemas.microsoft.com/office/drawing/2014/chart" uri="{C3380CC4-5D6E-409C-BE32-E72D297353CC}">
                  <c16:uniqueId val="{00000000-D90E-436F-B79A-CC27A1EC09EB}"/>
                </c:ext>
              </c:extLst>
            </c:dLbl>
            <c:spPr>
              <a:noFill/>
              <a:ln>
                <a:noFill/>
              </a:ln>
              <a:effectLst/>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21.06
2Q</c:v>
                </c:pt>
                <c:pt idx="1">
                  <c:v>22.06
2Q</c:v>
                </c:pt>
              </c:strCache>
            </c:strRef>
          </c:cat>
          <c:val>
            <c:numRef>
              <c:f>Sheet1!$B$2:$B$3</c:f>
              <c:numCache>
                <c:formatCode>#,##0;"▲ "#,##0</c:formatCode>
                <c:ptCount val="2"/>
                <c:pt idx="0">
                  <c:v>1071</c:v>
                </c:pt>
                <c:pt idx="1">
                  <c:v>863</c:v>
                </c:pt>
              </c:numCache>
            </c:numRef>
          </c:val>
          <c:extLst>
            <c:ext xmlns:c16="http://schemas.microsoft.com/office/drawing/2014/chart" uri="{C3380CC4-5D6E-409C-BE32-E72D297353CC}">
              <c16:uniqueId val="{00000001-D90E-436F-B79A-CC27A1EC09EB}"/>
            </c:ext>
          </c:extLst>
        </c:ser>
        <c:ser>
          <c:idx val="1"/>
          <c:order val="1"/>
          <c:tx>
            <c:strRef>
              <c:f>Sheet1!$C$1</c:f>
              <c:strCache>
                <c:ptCount val="1"/>
                <c:pt idx="0">
                  <c:v>投資活動によるｷｬｯｼｭﾌﾛｰ</c:v>
                </c:pt>
              </c:strCache>
            </c:strRef>
          </c:tx>
          <c:spPr>
            <a:ln>
              <a:noFill/>
            </a:ln>
            <a:effectLst/>
          </c:spPr>
          <c:invertIfNegative val="0"/>
          <c:dLbls>
            <c:dLbl>
              <c:idx val="0"/>
              <c:layout>
                <c:manualLayout>
                  <c:x val="-1.1516704329530395E-2"/>
                  <c:y val="0"/>
                </c:manualLayout>
              </c:layout>
              <c:spPr>
                <a:noFill/>
                <a:ln>
                  <a:noFill/>
                </a:ln>
                <a:effectLst/>
              </c:spPr>
              <c:txPr>
                <a:bodyPr/>
                <a:lstStyle/>
                <a:p>
                  <a:pPr>
                    <a:defRPr baseline="0">
                      <a:solidFill>
                        <a:schemeClr val="tx1">
                          <a:lumMod val="75000"/>
                          <a:lumOff val="25000"/>
                        </a:schemeClr>
                      </a:solidFill>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AD-449D-B842-0CCFB56A9D88}"/>
                </c:ext>
              </c:extLst>
            </c:dLbl>
            <c:dLbl>
              <c:idx val="1"/>
              <c:layout>
                <c:manualLayout>
                  <c:x val="-1.5541457592913503E-2"/>
                  <c:y val="5.7008256097246211E-3"/>
                </c:manualLayout>
              </c:layout>
              <c:spPr>
                <a:noFill/>
                <a:ln>
                  <a:noFill/>
                </a:ln>
                <a:effectLst/>
              </c:spPr>
              <c:txPr>
                <a:bodyPr/>
                <a:lstStyle/>
                <a:p>
                  <a:pPr>
                    <a:defRPr baseline="0">
                      <a:solidFill>
                        <a:schemeClr val="tx1">
                          <a:lumMod val="75000"/>
                          <a:lumOff val="25000"/>
                        </a:schemeClr>
                      </a:solidFill>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AD-449D-B842-0CCFB56A9D88}"/>
                </c:ext>
              </c:extLst>
            </c:dLbl>
            <c:spPr>
              <a:noFill/>
              <a:ln>
                <a:noFill/>
              </a:ln>
              <a:effectLst/>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21.06
2Q</c:v>
                </c:pt>
                <c:pt idx="1">
                  <c:v>22.06
2Q</c:v>
                </c:pt>
              </c:strCache>
            </c:strRef>
          </c:cat>
          <c:val>
            <c:numRef>
              <c:f>Sheet1!$C$2:$C$3</c:f>
              <c:numCache>
                <c:formatCode>#,##0;"▲ "#,##0</c:formatCode>
                <c:ptCount val="2"/>
                <c:pt idx="0">
                  <c:v>-200</c:v>
                </c:pt>
                <c:pt idx="1">
                  <c:v>-280</c:v>
                </c:pt>
              </c:numCache>
            </c:numRef>
          </c:val>
          <c:extLst>
            <c:ext xmlns:c16="http://schemas.microsoft.com/office/drawing/2014/chart" uri="{C3380CC4-5D6E-409C-BE32-E72D297353CC}">
              <c16:uniqueId val="{00000002-D90E-436F-B79A-CC27A1EC09EB}"/>
            </c:ext>
          </c:extLst>
        </c:ser>
        <c:ser>
          <c:idx val="2"/>
          <c:order val="2"/>
          <c:tx>
            <c:strRef>
              <c:f>Sheet1!$D$1</c:f>
              <c:strCache>
                <c:ptCount val="1"/>
                <c:pt idx="0">
                  <c:v>財務活動によるｷｬｯｼｭﾌﾛｰ</c:v>
                </c:pt>
              </c:strCache>
            </c:strRef>
          </c:tx>
          <c:spPr>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21.06
2Q</c:v>
                </c:pt>
                <c:pt idx="1">
                  <c:v>22.06
2Q</c:v>
                </c:pt>
              </c:strCache>
            </c:strRef>
          </c:cat>
          <c:val>
            <c:numRef>
              <c:f>Sheet1!$D$2:$D$3</c:f>
              <c:numCache>
                <c:formatCode>#,##0;"▲ "#,##0</c:formatCode>
                <c:ptCount val="2"/>
                <c:pt idx="0">
                  <c:v>-849</c:v>
                </c:pt>
                <c:pt idx="1">
                  <c:v>-559</c:v>
                </c:pt>
              </c:numCache>
            </c:numRef>
          </c:val>
          <c:extLst>
            <c:ext xmlns:c16="http://schemas.microsoft.com/office/drawing/2014/chart" uri="{C3380CC4-5D6E-409C-BE32-E72D297353CC}">
              <c16:uniqueId val="{00000005-D90E-436F-B79A-CC27A1EC09EB}"/>
            </c:ext>
          </c:extLst>
        </c:ser>
        <c:dLbls>
          <c:showLegendKey val="0"/>
          <c:showVal val="0"/>
          <c:showCatName val="0"/>
          <c:showSerName val="0"/>
          <c:showPercent val="0"/>
          <c:showBubbleSize val="0"/>
        </c:dLbls>
        <c:gapWidth val="238"/>
        <c:overlap val="-14"/>
        <c:axId val="118862976"/>
        <c:axId val="118864512"/>
      </c:barChart>
      <c:catAx>
        <c:axId val="118862976"/>
        <c:scaling>
          <c:orientation val="maxMin"/>
        </c:scaling>
        <c:delete val="0"/>
        <c:axPos val="l"/>
        <c:numFmt formatCode="General" sourceLinked="0"/>
        <c:majorTickMark val="out"/>
        <c:minorTickMark val="none"/>
        <c:tickLblPos val="low"/>
        <c:crossAx val="118864512"/>
        <c:crosses val="autoZero"/>
        <c:auto val="1"/>
        <c:lblAlgn val="ctr"/>
        <c:lblOffset val="100"/>
        <c:noMultiLvlLbl val="0"/>
      </c:catAx>
      <c:valAx>
        <c:axId val="118864512"/>
        <c:scaling>
          <c:orientation val="minMax"/>
          <c:min val="-1000"/>
        </c:scaling>
        <c:delete val="0"/>
        <c:axPos val="t"/>
        <c:majorGridlines>
          <c:spPr>
            <a:ln>
              <a:prstDash val="sysDash"/>
            </a:ln>
          </c:spPr>
        </c:majorGridlines>
        <c:numFmt formatCode="#,##0;&quot;▲ &quot;#,##0" sourceLinked="1"/>
        <c:majorTickMark val="out"/>
        <c:minorTickMark val="none"/>
        <c:tickLblPos val="nextTo"/>
        <c:spPr>
          <a:ln>
            <a:noFill/>
          </a:ln>
        </c:spPr>
        <c:crossAx val="118862976"/>
        <c:crosses val="autoZero"/>
        <c:crossBetween val="between"/>
        <c:majorUnit val="500"/>
      </c:valAx>
    </c:plotArea>
    <c:legend>
      <c:legendPos val="b"/>
      <c:layout>
        <c:manualLayout>
          <c:xMode val="edge"/>
          <c:yMode val="edge"/>
          <c:x val="0.13235665682049075"/>
          <c:y val="0.86054972567582289"/>
          <c:w val="0.79042534792812258"/>
          <c:h val="0.12305209634395281"/>
        </c:manualLayout>
      </c:layout>
      <c:overlay val="0"/>
      <c:txPr>
        <a:bodyPr/>
        <a:lstStyle/>
        <a:p>
          <a:pPr>
            <a:defRPr sz="1100"/>
          </a:pPr>
          <a:endParaRPr lang="ja-JP"/>
        </a:p>
      </c:txPr>
    </c:legend>
    <c:plotVisOnly val="1"/>
    <c:dispBlanksAs val="gap"/>
    <c:showDLblsOverMax val="0"/>
  </c:chart>
  <c:txPr>
    <a:bodyPr/>
    <a:lstStyle/>
    <a:p>
      <a:pPr>
        <a:defRPr sz="12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列1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600" b="1">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21.06
営業利益</c:v>
                </c:pt>
                <c:pt idx="9">
                  <c:v>22.06
営業利益
計画</c:v>
                </c:pt>
              </c:strCache>
            </c:strRef>
          </c:cat>
          <c:val>
            <c:numRef>
              <c:f>Sheet1!$B$2:$B$11</c:f>
              <c:numCache>
                <c:formatCode>General</c:formatCode>
                <c:ptCount val="10"/>
                <c:pt idx="0" formatCode="#,##0_);[Red]\(#,##0\)">
                  <c:v>732</c:v>
                </c:pt>
                <c:pt idx="9" formatCode="#,##0_);[Red]\(#,##0\)">
                  <c:v>1000</c:v>
                </c:pt>
              </c:numCache>
            </c:numRef>
          </c:val>
          <c:extLst>
            <c:ext xmlns:c16="http://schemas.microsoft.com/office/drawing/2014/chart" uri="{C3380CC4-5D6E-409C-BE32-E72D297353CC}">
              <c16:uniqueId val="{00000000-D386-4B21-9912-C1152206AB0A}"/>
            </c:ext>
          </c:extLst>
        </c:ser>
        <c:ser>
          <c:idx val="1"/>
          <c:order val="1"/>
          <c:tx>
            <c:strRef>
              <c:f>Sheet1!$C$1</c:f>
              <c:strCache>
                <c:ptCount val="1"/>
                <c:pt idx="0">
                  <c:v>列2</c:v>
                </c:pt>
              </c:strCache>
            </c:strRef>
          </c:tx>
          <c:spPr>
            <a:noFill/>
          </c:spPr>
          <c:invertIfNegative val="0"/>
          <c:cat>
            <c:strRef>
              <c:f>Sheet1!$A$2:$A$11</c:f>
              <c:strCache>
                <c:ptCount val="10"/>
                <c:pt idx="0">
                  <c:v>21.06
営業利益</c:v>
                </c:pt>
                <c:pt idx="9">
                  <c:v>22.06
営業利益
計画</c:v>
                </c:pt>
              </c:strCache>
            </c:strRef>
          </c:cat>
          <c:val>
            <c:numRef>
              <c:f>Sheet1!$C$2:$C$11</c:f>
              <c:numCache>
                <c:formatCode>General</c:formatCode>
                <c:ptCount val="10"/>
                <c:pt idx="1">
                  <c:v>732</c:v>
                </c:pt>
                <c:pt idx="2">
                  <c:v>972</c:v>
                </c:pt>
                <c:pt idx="3">
                  <c:v>952</c:v>
                </c:pt>
                <c:pt idx="4" formatCode="#,##0_);[Red]\(#,##0\)">
                  <c:v>841</c:v>
                </c:pt>
                <c:pt idx="5" formatCode="#,##0_);[Red]\(#,##0\)">
                  <c:v>841</c:v>
                </c:pt>
                <c:pt idx="6">
                  <c:v>963</c:v>
                </c:pt>
                <c:pt idx="7" formatCode="#,##0_);[Red]\(#,##0\)">
                  <c:v>1020</c:v>
                </c:pt>
                <c:pt idx="8">
                  <c:v>1000</c:v>
                </c:pt>
              </c:numCache>
            </c:numRef>
          </c:val>
          <c:extLst>
            <c:ext xmlns:c16="http://schemas.microsoft.com/office/drawing/2014/chart" uri="{C3380CC4-5D6E-409C-BE32-E72D297353CC}">
              <c16:uniqueId val="{00000001-D386-4B21-9912-C1152206AB0A}"/>
            </c:ext>
          </c:extLst>
        </c:ser>
        <c:ser>
          <c:idx val="2"/>
          <c:order val="2"/>
          <c:tx>
            <c:strRef>
              <c:f>Sheet1!$D$1</c:f>
              <c:strCache>
                <c:ptCount val="1"/>
                <c:pt idx="0">
                  <c:v>列3</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0"/>
          <c:dLbls>
            <c:dLbl>
              <c:idx val="1"/>
              <c:layout>
                <c:manualLayout>
                  <c:x val="0"/>
                  <c:y val="-3.418423593959645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86-4B21-9912-C1152206AB0A}"/>
                </c:ext>
              </c:extLst>
            </c:dLbl>
            <c:dLbl>
              <c:idx val="4"/>
              <c:layout>
                <c:manualLayout>
                  <c:x val="-7.6786642268266026E-3"/>
                  <c:y val="4.183748169838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98-4BBA-B9BD-793A49001CF0}"/>
                </c:ext>
              </c:extLst>
            </c:dLbl>
            <c:dLbl>
              <c:idx val="6"/>
              <c:layout>
                <c:manualLayout>
                  <c:x val="-7.0386942296612779E-17"/>
                  <c:y val="-9.297218155197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98-4BBA-B9BD-793A49001CF0}"/>
                </c:ext>
              </c:extLst>
            </c:dLbl>
            <c:dLbl>
              <c:idx val="7"/>
              <c:layout>
                <c:manualLayout>
                  <c:x val="-5.7589981701198986E-3"/>
                  <c:y val="-3.7188872620790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C5-4C83-80F6-C15FA1C80D1B}"/>
                </c:ext>
              </c:extLst>
            </c:dLbl>
            <c:spPr>
              <a:noFill/>
              <a:ln>
                <a:noFill/>
              </a:ln>
              <a:effectLst/>
            </c:spPr>
            <c:txPr>
              <a:bodyPr wrap="square" lIns="38100" tIns="19050" rIns="38100" bIns="19050" anchor="ctr">
                <a:spAutoFit/>
              </a:bodyPr>
              <a:lstStyle/>
              <a:p>
                <a:pPr>
                  <a:defRPr sz="1400" b="1">
                    <a:solidFill>
                      <a:schemeClr val="tx1">
                        <a:lumMod val="75000"/>
                        <a:lumOff val="25000"/>
                      </a:schemeClr>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21.06
営業利益</c:v>
                </c:pt>
                <c:pt idx="9">
                  <c:v>22.06
営業利益
計画</c:v>
                </c:pt>
              </c:strCache>
            </c:strRef>
          </c:cat>
          <c:val>
            <c:numRef>
              <c:f>Sheet1!$D$2:$D$11</c:f>
              <c:numCache>
                <c:formatCode>"＋"0</c:formatCode>
                <c:ptCount val="10"/>
                <c:pt idx="1">
                  <c:v>381</c:v>
                </c:pt>
                <c:pt idx="5">
                  <c:v>121</c:v>
                </c:pt>
                <c:pt idx="6">
                  <c:v>57</c:v>
                </c:pt>
                <c:pt idx="7">
                  <c:v>3</c:v>
                </c:pt>
              </c:numCache>
            </c:numRef>
          </c:val>
          <c:extLst>
            <c:ext xmlns:c16="http://schemas.microsoft.com/office/drawing/2014/chart" uri="{C3380CC4-5D6E-409C-BE32-E72D297353CC}">
              <c16:uniqueId val="{00000003-D386-4B21-9912-C1152206AB0A}"/>
            </c:ext>
          </c:extLst>
        </c:ser>
        <c:ser>
          <c:idx val="3"/>
          <c:order val="3"/>
          <c:tx>
            <c:strRef>
              <c:f>Sheet1!$E$1</c:f>
              <c:strCache>
                <c:ptCount val="1"/>
                <c:pt idx="0">
                  <c:v>列4</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dLbl>
              <c:idx val="3"/>
              <c:layout>
                <c:manualLayout>
                  <c:x val="-1.2999313454863814E-5"/>
                  <c:y val="-4.2210468521229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86-4B21-9912-C1152206AB0A}"/>
                </c:ext>
              </c:extLst>
            </c:dLbl>
            <c:dLbl>
              <c:idx val="4"/>
              <c:layout>
                <c:manualLayout>
                  <c:x val="0"/>
                  <c:y val="5.091549836220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86-4B21-9912-C1152206AB0A}"/>
                </c:ext>
              </c:extLst>
            </c:dLbl>
            <c:dLbl>
              <c:idx val="7"/>
              <c:layout>
                <c:manualLayout>
                  <c:x val="-5.7589981701198986E-3"/>
                  <c:y val="5.1134699853587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98-4BBA-B9BD-793A49001CF0}"/>
                </c:ext>
              </c:extLst>
            </c:dLbl>
            <c:dLbl>
              <c:idx val="8"/>
              <c:layout>
                <c:manualLayout>
                  <c:x val="1.9196660567066331E-3"/>
                  <c:y val="-4.648609077598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98-4BBA-B9BD-793A49001CF0}"/>
                </c:ext>
              </c:extLst>
            </c:dLbl>
            <c:spPr>
              <a:noFill/>
              <a:ln>
                <a:noFill/>
              </a:ln>
              <a:effectLst/>
            </c:spPr>
            <c:txPr>
              <a:bodyPr/>
              <a:lstStyle/>
              <a:p>
                <a:pPr>
                  <a:defRPr sz="1400" b="1">
                    <a:solidFill>
                      <a:schemeClr val="tx1">
                        <a:lumMod val="75000"/>
                        <a:lumOff val="25000"/>
                      </a:schemeClr>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21.06
営業利益</c:v>
                </c:pt>
                <c:pt idx="9">
                  <c:v>22.06
営業利益
計画</c:v>
                </c:pt>
              </c:strCache>
            </c:strRef>
          </c:cat>
          <c:val>
            <c:numRef>
              <c:f>Sheet1!$E$2:$E$11</c:f>
              <c:numCache>
                <c:formatCode>General</c:formatCode>
                <c:ptCount val="10"/>
                <c:pt idx="2" formatCode="&quot;▲&quot;0">
                  <c:v>141</c:v>
                </c:pt>
                <c:pt idx="3" formatCode="&quot;▲&quot;0">
                  <c:v>20</c:v>
                </c:pt>
                <c:pt idx="4" formatCode="&quot;▲&quot;0">
                  <c:v>111</c:v>
                </c:pt>
                <c:pt idx="8" formatCode="&quot;▲&quot;0">
                  <c:v>23</c:v>
                </c:pt>
              </c:numCache>
            </c:numRef>
          </c:val>
          <c:extLst>
            <c:ext xmlns:c16="http://schemas.microsoft.com/office/drawing/2014/chart" uri="{C3380CC4-5D6E-409C-BE32-E72D297353CC}">
              <c16:uniqueId val="{00000006-D386-4B21-9912-C1152206AB0A}"/>
            </c:ext>
          </c:extLst>
        </c:ser>
        <c:dLbls>
          <c:showLegendKey val="0"/>
          <c:showVal val="0"/>
          <c:showCatName val="0"/>
          <c:showSerName val="0"/>
          <c:showPercent val="0"/>
          <c:showBubbleSize val="0"/>
        </c:dLbls>
        <c:gapWidth val="8"/>
        <c:overlap val="100"/>
        <c:axId val="223254784"/>
        <c:axId val="223264768"/>
      </c:barChart>
      <c:catAx>
        <c:axId val="223254784"/>
        <c:scaling>
          <c:orientation val="minMax"/>
        </c:scaling>
        <c:delete val="0"/>
        <c:axPos val="b"/>
        <c:numFmt formatCode="General" sourceLinked="0"/>
        <c:majorTickMark val="none"/>
        <c:minorTickMark val="none"/>
        <c:tickLblPos val="nextTo"/>
        <c:txPr>
          <a:bodyPr/>
          <a:lstStyle/>
          <a:p>
            <a:pPr>
              <a:lnSpc>
                <a:spcPts val="1600"/>
              </a:lnSpc>
              <a:defRPr b="1"/>
            </a:pPr>
            <a:endParaRPr lang="ja-JP"/>
          </a:p>
        </c:txPr>
        <c:crossAx val="223264768"/>
        <c:crosses val="autoZero"/>
        <c:auto val="1"/>
        <c:lblAlgn val="ctr"/>
        <c:lblOffset val="100"/>
        <c:noMultiLvlLbl val="0"/>
      </c:catAx>
      <c:valAx>
        <c:axId val="223264768"/>
        <c:scaling>
          <c:orientation val="minMax"/>
        </c:scaling>
        <c:delete val="0"/>
        <c:axPos val="l"/>
        <c:majorGridlines>
          <c:spPr>
            <a:ln>
              <a:solidFill>
                <a:schemeClr val="bg1">
                  <a:lumMod val="50000"/>
                </a:schemeClr>
              </a:solidFill>
            </a:ln>
          </c:spPr>
        </c:majorGridlines>
        <c:numFmt formatCode="#,##0_);[Red]\(#,##0\)" sourceLinked="1"/>
        <c:majorTickMark val="none"/>
        <c:minorTickMark val="none"/>
        <c:tickLblPos val="none"/>
        <c:spPr>
          <a:ln>
            <a:noFill/>
          </a:ln>
        </c:spPr>
        <c:crossAx val="223254784"/>
        <c:crosses val="autoZero"/>
        <c:crossBetween val="between"/>
        <c:majorUnit val="500"/>
        <c:minorUnit val="100"/>
      </c:valAx>
      <c:spPr>
        <a:ln>
          <a:noFill/>
        </a:ln>
      </c:spPr>
    </c:plotArea>
    <c:plotVisOnly val="1"/>
    <c:dispBlanksAs val="gap"/>
    <c:showDLblsOverMax val="0"/>
  </c:chart>
  <c:txPr>
    <a:bodyPr/>
    <a:lstStyle/>
    <a:p>
      <a:pPr>
        <a:defRPr sz="12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9198888388127"/>
          <c:y val="4.2663812916694438E-2"/>
          <c:w val="0.78661186556194274"/>
          <c:h val="0.81488097669628634"/>
        </c:manualLayout>
      </c:layout>
      <c:barChart>
        <c:barDir val="col"/>
        <c:grouping val="stacked"/>
        <c:varyColors val="0"/>
        <c:ser>
          <c:idx val="0"/>
          <c:order val="0"/>
          <c:tx>
            <c:strRef>
              <c:f>Sheet1!$B$1</c:f>
              <c:strCache>
                <c:ptCount val="1"/>
                <c:pt idx="0">
                  <c:v>豆腐</c:v>
                </c:pt>
              </c:strCache>
            </c:strRef>
          </c:tx>
          <c:spPr>
            <a:solidFill>
              <a:srgbClr val="D44C56"/>
            </a:solidFill>
          </c:spPr>
          <c:invertIfNegative val="0"/>
          <c:dLbls>
            <c:dLbl>
              <c:idx val="0"/>
              <c:layout>
                <c:manualLayout>
                  <c:x val="-5.8431437953979761E-3"/>
                  <c:y val="-0.1058062560334022"/>
                </c:manualLayout>
              </c:layout>
              <c:spPr>
                <a:solidFill>
                  <a:schemeClr val="bg1"/>
                </a:solidFill>
              </c:spPr>
              <c:txPr>
                <a:bodyPr/>
                <a:lstStyle/>
                <a:p>
                  <a:pPr>
                    <a:defRPr sz="1000" b="0" baseline="0">
                      <a:solidFill>
                        <a:schemeClr val="accent2"/>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E3-4D6A-A88F-906D0CC491CD}"/>
                </c:ext>
              </c:extLst>
            </c:dLbl>
            <c:dLbl>
              <c:idx val="24"/>
              <c:layout>
                <c:manualLayout>
                  <c:x val="-3.4824120779101205E-3"/>
                  <c:y val="-3.7544155366691229E-2"/>
                </c:manualLayout>
              </c:layout>
              <c:spPr>
                <a:solidFill>
                  <a:prstClr val="white"/>
                </a:solidFill>
                <a:ln>
                  <a:noFill/>
                </a:ln>
                <a:effectLst/>
              </c:spPr>
              <c:txPr>
                <a:bodyPr wrap="square" lIns="38100" tIns="19050" rIns="38100" bIns="19050" anchor="ctr">
                  <a:spAutoFit/>
                </a:bodyPr>
                <a:lstStyle/>
                <a:p>
                  <a:pPr>
                    <a:defRPr sz="1100" b="1" baseline="0">
                      <a:solidFill>
                        <a:schemeClr val="accent2"/>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E3-4D6A-A88F-906D0CC491CD}"/>
                </c:ext>
              </c:extLst>
            </c:dLbl>
            <c:dLbl>
              <c:idx val="25"/>
              <c:layout>
                <c:manualLayout>
                  <c:x val="-1.0712306542083616E-16"/>
                  <c:y val="6.4848995633375414E-2"/>
                </c:manualLayout>
              </c:layout>
              <c:spPr>
                <a:solidFill>
                  <a:schemeClr val="bg1"/>
                </a:solidFill>
              </c:spPr>
              <c:txPr>
                <a:bodyPr/>
                <a:lstStyle/>
                <a:p>
                  <a:pPr>
                    <a:defRPr sz="1100" b="1" baseline="0">
                      <a:solidFill>
                        <a:schemeClr val="accent2"/>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E3-4D6A-A88F-906D0CC491CD}"/>
                </c:ext>
              </c:extLst>
            </c:dLbl>
            <c:spPr>
              <a:solidFill>
                <a:schemeClr val="bg1"/>
              </a:solidFill>
            </c:spPr>
            <c:txPr>
              <a:bodyPr/>
              <a:lstStyle/>
              <a:p>
                <a:pPr>
                  <a:defRPr sz="1000" b="1" baseline="0">
                    <a:solidFill>
                      <a:schemeClr val="accent2"/>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Sheet1!$B$2:$B$31</c:f>
              <c:numCache>
                <c:formatCode>#,##0_);[Red]\(#,##0\)</c:formatCode>
                <c:ptCount val="25"/>
                <c:pt idx="0">
                  <c:v>7892</c:v>
                </c:pt>
                <c:pt idx="1">
                  <c:v>8031</c:v>
                </c:pt>
                <c:pt idx="2">
                  <c:v>7602</c:v>
                </c:pt>
                <c:pt idx="3">
                  <c:v>7484</c:v>
                </c:pt>
                <c:pt idx="4">
                  <c:v>7119</c:v>
                </c:pt>
                <c:pt idx="5">
                  <c:v>6987</c:v>
                </c:pt>
                <c:pt idx="6">
                  <c:v>6821</c:v>
                </c:pt>
                <c:pt idx="7">
                  <c:v>6755</c:v>
                </c:pt>
                <c:pt idx="8">
                  <c:v>6439</c:v>
                </c:pt>
                <c:pt idx="9">
                  <c:v>6493</c:v>
                </c:pt>
                <c:pt idx="10">
                  <c:v>6492</c:v>
                </c:pt>
                <c:pt idx="11">
                  <c:v>6343</c:v>
                </c:pt>
                <c:pt idx="12">
                  <c:v>6218</c:v>
                </c:pt>
                <c:pt idx="13">
                  <c:v>6013</c:v>
                </c:pt>
                <c:pt idx="14">
                  <c:v>5722</c:v>
                </c:pt>
                <c:pt idx="15">
                  <c:v>5614</c:v>
                </c:pt>
                <c:pt idx="16">
                  <c:v>5574</c:v>
                </c:pt>
                <c:pt idx="17">
                  <c:v>5569</c:v>
                </c:pt>
                <c:pt idx="18">
                  <c:v>5662</c:v>
                </c:pt>
                <c:pt idx="19">
                  <c:v>5667</c:v>
                </c:pt>
                <c:pt idx="20">
                  <c:v>5479</c:v>
                </c:pt>
                <c:pt idx="21">
                  <c:v>5351</c:v>
                </c:pt>
                <c:pt idx="22">
                  <c:v>5118</c:v>
                </c:pt>
                <c:pt idx="23">
                  <c:v>5309</c:v>
                </c:pt>
                <c:pt idx="24">
                  <c:v>5097</c:v>
                </c:pt>
              </c:numCache>
            </c:numRef>
          </c:val>
          <c:extLst>
            <c:ext xmlns:c16="http://schemas.microsoft.com/office/drawing/2014/chart" uri="{C3380CC4-5D6E-409C-BE32-E72D297353CC}">
              <c16:uniqueId val="{00000003-B2E3-4D6A-A88F-906D0CC491CD}"/>
            </c:ext>
          </c:extLst>
        </c:ser>
        <c:ser>
          <c:idx val="1"/>
          <c:order val="1"/>
          <c:tx>
            <c:strRef>
              <c:f>Sheet1!$C$1</c:f>
              <c:strCache>
                <c:ptCount val="1"/>
                <c:pt idx="0">
                  <c:v>油揚げ等</c:v>
                </c:pt>
              </c:strCache>
            </c:strRef>
          </c:tx>
          <c:spPr>
            <a:solidFill>
              <a:schemeClr val="bg1">
                <a:lumMod val="75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E3-4D6A-A88F-906D0CC491CD}"/>
                </c:ext>
              </c:extLst>
            </c:dLbl>
            <c:dLbl>
              <c:idx val="24"/>
              <c:layout>
                <c:manualLayout>
                  <c:x val="-5.9832399200366844E-3"/>
                  <c:y val="3.4131050333355548E-3"/>
                </c:manualLayout>
              </c:layout>
              <c:tx>
                <c:rich>
                  <a:bodyPr/>
                  <a:lstStyle/>
                  <a:p>
                    <a:fld id="{DEEE21AD-5D1E-404E-B53E-21B0D43AEC50}" type="VALUE">
                      <a:rPr lang="en-US" altLang="ja-JP" sz="1100" b="1" baseline="0">
                        <a:solidFill>
                          <a:schemeClr val="tx1">
                            <a:lumMod val="75000"/>
                            <a:lumOff val="25000"/>
                          </a:schemeClr>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E3-4D6A-A88F-906D0CC491CD}"/>
                </c:ext>
              </c:extLst>
            </c:dLbl>
            <c:dLbl>
              <c:idx val="25"/>
              <c:layout>
                <c:manualLayout>
                  <c:x val="-1.4607859488494872E-2"/>
                  <c:y val="1.7065525166677711E-2"/>
                </c:manualLayout>
              </c:layout>
              <c:spPr>
                <a:solidFill>
                  <a:schemeClr val="bg1"/>
                </a:solidFill>
              </c:spPr>
              <c:txPr>
                <a:bodyPr/>
                <a:lstStyle/>
                <a:p>
                  <a:pPr>
                    <a:defRPr sz="1100" b="1" baseline="0">
                      <a:solidFill>
                        <a:schemeClr val="tx1">
                          <a:lumMod val="75000"/>
                          <a:lumOff val="25000"/>
                        </a:schemeClr>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E3-4D6A-A88F-906D0CC491CD}"/>
                </c:ext>
              </c:extLst>
            </c:dLbl>
            <c:spPr>
              <a:solidFill>
                <a:schemeClr val="bg1"/>
              </a:solidFill>
            </c:spPr>
            <c:txPr>
              <a:bodyPr/>
              <a:lstStyle/>
              <a:p>
                <a:pPr>
                  <a:defRPr sz="1000" b="0" baseline="0">
                    <a:solidFill>
                      <a:schemeClr val="tx1">
                        <a:lumMod val="75000"/>
                        <a:lumOff val="25000"/>
                      </a:schemeClr>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Sheet1!$C$2:$C$31</c:f>
              <c:numCache>
                <c:formatCode>#,##0_);[Red]\(#,##0\)</c:formatCode>
                <c:ptCount val="25"/>
                <c:pt idx="0">
                  <c:v>3998</c:v>
                </c:pt>
                <c:pt idx="1">
                  <c:v>3938</c:v>
                </c:pt>
                <c:pt idx="2">
                  <c:v>3699</c:v>
                </c:pt>
                <c:pt idx="3">
                  <c:v>3716</c:v>
                </c:pt>
                <c:pt idx="4">
                  <c:v>3574</c:v>
                </c:pt>
                <c:pt idx="5">
                  <c:v>3523</c:v>
                </c:pt>
                <c:pt idx="6">
                  <c:v>3428</c:v>
                </c:pt>
                <c:pt idx="7">
                  <c:v>3360</c:v>
                </c:pt>
                <c:pt idx="8">
                  <c:v>3280</c:v>
                </c:pt>
                <c:pt idx="9">
                  <c:v>3233</c:v>
                </c:pt>
                <c:pt idx="10">
                  <c:v>3289</c:v>
                </c:pt>
                <c:pt idx="11">
                  <c:v>3430</c:v>
                </c:pt>
                <c:pt idx="12">
                  <c:v>3390</c:v>
                </c:pt>
                <c:pt idx="13">
                  <c:v>3261</c:v>
                </c:pt>
                <c:pt idx="14">
                  <c:v>3223</c:v>
                </c:pt>
                <c:pt idx="15">
                  <c:v>3055</c:v>
                </c:pt>
                <c:pt idx="16">
                  <c:v>3062</c:v>
                </c:pt>
                <c:pt idx="17">
                  <c:v>3114</c:v>
                </c:pt>
                <c:pt idx="18">
                  <c:v>3233</c:v>
                </c:pt>
                <c:pt idx="19">
                  <c:v>3136</c:v>
                </c:pt>
                <c:pt idx="20">
                  <c:v>3057</c:v>
                </c:pt>
                <c:pt idx="21">
                  <c:v>2944</c:v>
                </c:pt>
                <c:pt idx="22">
                  <c:v>2881</c:v>
                </c:pt>
                <c:pt idx="23">
                  <c:v>3027</c:v>
                </c:pt>
                <c:pt idx="24">
                  <c:v>2899</c:v>
                </c:pt>
              </c:numCache>
            </c:numRef>
          </c:val>
          <c:extLst>
            <c:ext xmlns:c16="http://schemas.microsoft.com/office/drawing/2014/chart" uri="{C3380CC4-5D6E-409C-BE32-E72D297353CC}">
              <c16:uniqueId val="{00000007-B2E3-4D6A-A88F-906D0CC491CD}"/>
            </c:ext>
          </c:extLst>
        </c:ser>
        <c:dLbls>
          <c:showLegendKey val="0"/>
          <c:showVal val="0"/>
          <c:showCatName val="0"/>
          <c:showSerName val="0"/>
          <c:showPercent val="0"/>
          <c:showBubbleSize val="0"/>
        </c:dLbls>
        <c:gapWidth val="74"/>
        <c:overlap val="100"/>
        <c:axId val="235648512"/>
        <c:axId val="235650048"/>
      </c:barChart>
      <c:lineChart>
        <c:grouping val="standard"/>
        <c:varyColors val="0"/>
        <c:ser>
          <c:idx val="2"/>
          <c:order val="2"/>
          <c:tx>
            <c:strRef>
              <c:f>Sheet1!$D$1</c:f>
              <c:strCache>
                <c:ptCount val="1"/>
                <c:pt idx="0">
                  <c:v>列1</c:v>
                </c:pt>
              </c:strCache>
            </c:strRef>
          </c:tx>
          <c:spPr>
            <a:ln>
              <a:noFill/>
            </a:ln>
          </c:spPr>
          <c:marker>
            <c:symbol val="none"/>
          </c:marker>
          <c:dLbls>
            <c:dLbl>
              <c:idx val="0"/>
              <c:layout>
                <c:manualLayout>
                  <c:x val="-7.303929744247438E-2"/>
                  <c:y val="-5.1196575500033308E-2"/>
                </c:manualLayout>
              </c:layout>
              <c:tx>
                <c:rich>
                  <a:bodyPr/>
                  <a:lstStyle/>
                  <a:p>
                    <a:pPr>
                      <a:defRPr sz="900" b="0"/>
                    </a:pPr>
                    <a:fld id="{E698C8C2-4B33-4F10-85FD-C66AD7559FFC}" type="VALUE">
                      <a:rPr lang="en-US" altLang="ja-JP" sz="1000"/>
                      <a:pPr>
                        <a:defRPr sz="900" b="0"/>
                      </a:pPr>
                      <a:t>[値]</a:t>
                    </a:fld>
                    <a:endParaRPr lang="ja-JP" altLang="en-US"/>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E3-4D6A-A88F-906D0CC491CD}"/>
                </c:ext>
              </c:extLst>
            </c:dLbl>
            <c:dLbl>
              <c:idx val="24"/>
              <c:layout>
                <c:manualLayout>
                  <c:x val="-2.2671485963476831E-2"/>
                  <c:y val="-5.8022785566704434E-2"/>
                </c:manualLayout>
              </c:layout>
              <c:spPr>
                <a:noFill/>
                <a:ln>
                  <a:noFill/>
                </a:ln>
                <a:effectLst/>
              </c:spPr>
              <c:txPr>
                <a:bodyPr wrap="square" lIns="38100" tIns="19050" rIns="38100" bIns="19050" anchor="ctr">
                  <a:spAutoFit/>
                </a:bodyPr>
                <a:lstStyle/>
                <a:p>
                  <a:pPr>
                    <a:defRPr sz="11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3-4D6A-A88F-906D0CC491CD}"/>
                </c:ext>
              </c:extLst>
            </c:dLbl>
            <c:dLbl>
              <c:idx val="25"/>
              <c:layout>
                <c:manualLayout>
                  <c:x val="-1.0712306542083616E-16"/>
                  <c:y val="-5.8022785566704434E-2"/>
                </c:manualLayout>
              </c:layout>
              <c:spPr>
                <a:noFill/>
                <a:ln>
                  <a:noFill/>
                </a:ln>
                <a:effectLst/>
              </c:spPr>
              <c:txPr>
                <a:bodyPr/>
                <a:lstStyle/>
                <a:p>
                  <a:pPr>
                    <a:defRPr sz="11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E3-4D6A-A88F-906D0CC491CD}"/>
                </c:ext>
              </c:extLst>
            </c:dLbl>
            <c:spPr>
              <a:noFill/>
              <a:ln>
                <a:noFill/>
              </a:ln>
              <a:effectLst/>
            </c:spPr>
            <c:txPr>
              <a:bodyPr/>
              <a:lstStyle/>
              <a:p>
                <a:pPr>
                  <a:defRPr b="1"/>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numRef>
              <c:f>Sheet1!$A$2:$A$31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Sheet1!$D$2:$D$31</c:f>
              <c:numCache>
                <c:formatCode>#,##0_);[Red]\(#,##0\)</c:formatCode>
                <c:ptCount val="25"/>
                <c:pt idx="0">
                  <c:v>11890</c:v>
                </c:pt>
                <c:pt idx="1">
                  <c:v>11969</c:v>
                </c:pt>
                <c:pt idx="2">
                  <c:v>11301</c:v>
                </c:pt>
                <c:pt idx="3">
                  <c:v>11200</c:v>
                </c:pt>
                <c:pt idx="4">
                  <c:v>10693</c:v>
                </c:pt>
                <c:pt idx="5">
                  <c:v>10510</c:v>
                </c:pt>
                <c:pt idx="6">
                  <c:v>10249</c:v>
                </c:pt>
                <c:pt idx="7">
                  <c:v>10115</c:v>
                </c:pt>
                <c:pt idx="8">
                  <c:v>9719</c:v>
                </c:pt>
                <c:pt idx="9">
                  <c:v>9726</c:v>
                </c:pt>
                <c:pt idx="10">
                  <c:v>9781</c:v>
                </c:pt>
                <c:pt idx="11">
                  <c:v>9773</c:v>
                </c:pt>
                <c:pt idx="12">
                  <c:v>9608</c:v>
                </c:pt>
                <c:pt idx="13">
                  <c:v>9274</c:v>
                </c:pt>
                <c:pt idx="14">
                  <c:v>8945</c:v>
                </c:pt>
                <c:pt idx="15">
                  <c:v>8669</c:v>
                </c:pt>
                <c:pt idx="16">
                  <c:v>8636</c:v>
                </c:pt>
                <c:pt idx="17">
                  <c:v>8683</c:v>
                </c:pt>
                <c:pt idx="18">
                  <c:v>8895</c:v>
                </c:pt>
                <c:pt idx="19">
                  <c:v>8803</c:v>
                </c:pt>
                <c:pt idx="20">
                  <c:v>8536</c:v>
                </c:pt>
                <c:pt idx="21">
                  <c:v>8295</c:v>
                </c:pt>
                <c:pt idx="22">
                  <c:v>7999</c:v>
                </c:pt>
                <c:pt idx="23">
                  <c:v>8336</c:v>
                </c:pt>
                <c:pt idx="24">
                  <c:v>7996</c:v>
                </c:pt>
              </c:numCache>
            </c:numRef>
          </c:val>
          <c:smooth val="0"/>
          <c:extLst>
            <c:ext xmlns:c16="http://schemas.microsoft.com/office/drawing/2014/chart" uri="{C3380CC4-5D6E-409C-BE32-E72D297353CC}">
              <c16:uniqueId val="{0000000B-B2E3-4D6A-A88F-906D0CC491CD}"/>
            </c:ext>
          </c:extLst>
        </c:ser>
        <c:dLbls>
          <c:showLegendKey val="0"/>
          <c:showVal val="0"/>
          <c:showCatName val="0"/>
          <c:showSerName val="0"/>
          <c:showPercent val="0"/>
          <c:showBubbleSize val="0"/>
        </c:dLbls>
        <c:marker val="1"/>
        <c:smooth val="0"/>
        <c:axId val="235648512"/>
        <c:axId val="235650048"/>
      </c:lineChart>
      <c:catAx>
        <c:axId val="235648512"/>
        <c:scaling>
          <c:orientation val="minMax"/>
        </c:scaling>
        <c:delete val="0"/>
        <c:axPos val="b"/>
        <c:numFmt formatCode="General" sourceLinked="1"/>
        <c:majorTickMark val="out"/>
        <c:minorTickMark val="none"/>
        <c:tickLblPos val="nextTo"/>
        <c:txPr>
          <a:bodyPr rot="-3000000"/>
          <a:lstStyle/>
          <a:p>
            <a:pPr>
              <a:defRPr/>
            </a:pPr>
            <a:endParaRPr lang="ja-JP"/>
          </a:p>
        </c:txPr>
        <c:crossAx val="235650048"/>
        <c:crosses val="autoZero"/>
        <c:auto val="1"/>
        <c:lblAlgn val="ctr"/>
        <c:lblOffset val="100"/>
        <c:noMultiLvlLbl val="0"/>
      </c:catAx>
      <c:valAx>
        <c:axId val="235650048"/>
        <c:scaling>
          <c:orientation val="minMax"/>
        </c:scaling>
        <c:delete val="0"/>
        <c:axPos val="l"/>
        <c:majorGridlines/>
        <c:numFmt formatCode="#,##0_);[Red]\(#,##0\)" sourceLinked="1"/>
        <c:majorTickMark val="out"/>
        <c:minorTickMark val="none"/>
        <c:tickLblPos val="nextTo"/>
        <c:spPr>
          <a:ln>
            <a:noFill/>
          </a:ln>
        </c:spPr>
        <c:crossAx val="235648512"/>
        <c:crosses val="autoZero"/>
        <c:crossBetween val="between"/>
      </c:valAx>
    </c:plotArea>
    <c:legend>
      <c:legendPos val="b"/>
      <c:legendEntry>
        <c:idx val="2"/>
        <c:delete val="1"/>
      </c:legendEntry>
      <c:layout>
        <c:manualLayout>
          <c:xMode val="edge"/>
          <c:yMode val="edge"/>
          <c:x val="0.59087179750684493"/>
          <c:y val="0.17795365272113148"/>
          <c:w val="0.31835665078661141"/>
          <c:h val="7.1163239945046322E-2"/>
        </c:manualLayout>
      </c:layout>
      <c:overlay val="0"/>
    </c:legend>
    <c:plotVisOnly val="1"/>
    <c:dispBlanksAs val="gap"/>
    <c:showDLblsOverMax val="0"/>
  </c:chart>
  <c:txPr>
    <a:bodyPr/>
    <a:lstStyle/>
    <a:p>
      <a:pPr>
        <a:defRPr sz="10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7581876531641"/>
          <c:y val="3.4436008676789587E-2"/>
          <c:w val="0.84876920244988119"/>
          <c:h val="0.73287382501807652"/>
        </c:manualLayout>
      </c:layout>
      <c:lineChart>
        <c:grouping val="standard"/>
        <c:varyColors val="0"/>
        <c:ser>
          <c:idx val="0"/>
          <c:order val="0"/>
          <c:tx>
            <c:strRef>
              <c:f>Sheet1!$A$1</c:f>
              <c:strCache>
                <c:ptCount val="1"/>
                <c:pt idx="0">
                  <c:v> </c:v>
                </c:pt>
              </c:strCache>
            </c:strRef>
          </c:tx>
          <c:spPr>
            <a:ln>
              <a:solidFill>
                <a:srgbClr val="C00000"/>
              </a:solidFill>
            </a:ln>
          </c:spPr>
          <c:marker>
            <c:symbol val="circle"/>
            <c:size val="5"/>
            <c:spPr>
              <a:solidFill>
                <a:srgbClr val="C00000"/>
              </a:solidFill>
              <a:ln>
                <a:solidFill>
                  <a:srgbClr val="C00000"/>
                </a:solidFill>
              </a:ln>
            </c:spPr>
          </c:marker>
          <c:dPt>
            <c:idx val="16"/>
            <c:marker>
              <c:spPr>
                <a:solidFill>
                  <a:srgbClr val="C00000"/>
                </a:solidFill>
                <a:ln w="9525">
                  <a:solidFill>
                    <a:srgbClr val="C00000"/>
                  </a:solidFill>
                </a:ln>
              </c:spPr>
            </c:marker>
            <c:bubble3D val="0"/>
            <c:extLst>
              <c:ext xmlns:c16="http://schemas.microsoft.com/office/drawing/2014/chart" uri="{C3380CC4-5D6E-409C-BE32-E72D297353CC}">
                <c16:uniqueId val="{00000000-D839-4E6A-8752-B2C904712042}"/>
              </c:ext>
            </c:extLst>
          </c:dPt>
          <c:dLbls>
            <c:dLbl>
              <c:idx val="22"/>
              <c:layout>
                <c:manualLayout>
                  <c:x val="0"/>
                  <c:y val="4.1323210412147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39-4E6A-8752-B2C9047120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Sheet1!$A$2:$A$31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val>
          <c:smooth val="0"/>
          <c:extLst>
            <c:ext xmlns:c16="http://schemas.microsoft.com/office/drawing/2014/chart" uri="{C3380CC4-5D6E-409C-BE32-E72D297353CC}">
              <c16:uniqueId val="{00000002-D839-4E6A-8752-B2C904712042}"/>
            </c:ext>
          </c:extLst>
        </c:ser>
        <c:ser>
          <c:idx val="1"/>
          <c:order val="1"/>
          <c:tx>
            <c:strRef>
              <c:f>Sheet1!$B$1</c:f>
              <c:strCache>
                <c:ptCount val="1"/>
                <c:pt idx="0">
                  <c:v>購入量/世帯</c:v>
                </c:pt>
              </c:strCache>
            </c:strRef>
          </c:tx>
          <c:spPr>
            <a:ln w="28575">
              <a:solidFill>
                <a:srgbClr val="C00000"/>
              </a:solidFill>
            </a:ln>
          </c:spPr>
          <c:marker>
            <c:symbol val="circle"/>
            <c:size val="5"/>
            <c:spPr>
              <a:solidFill>
                <a:srgbClr val="C00000"/>
              </a:solidFill>
              <a:ln w="12700">
                <a:solidFill>
                  <a:srgbClr val="C00000"/>
                </a:solidFill>
              </a:ln>
            </c:spPr>
          </c:marker>
          <c:dLbls>
            <c:dLbl>
              <c:idx val="24"/>
              <c:layout>
                <c:manualLayout>
                  <c:x val="-8.8551602574829594E-3"/>
                  <c:y val="-4.1323210412147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39-4E6A-8752-B2C904712042}"/>
                </c:ext>
              </c:extLst>
            </c:dLbl>
            <c:dLbl>
              <c:idx val="25"/>
              <c:layout>
                <c:manualLayout>
                  <c:x val="-8.8551602574829594E-3"/>
                  <c:y val="5.0506146059291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39-4E6A-8752-B2C9047120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Sheet1!$B$2:$B$31</c:f>
              <c:numCache>
                <c:formatCode>0.00</c:formatCode>
                <c:ptCount val="25"/>
                <c:pt idx="0">
                  <c:v>78.52</c:v>
                </c:pt>
                <c:pt idx="1">
                  <c:v>80.06</c:v>
                </c:pt>
                <c:pt idx="2">
                  <c:v>76.739999999999995</c:v>
                </c:pt>
                <c:pt idx="3">
                  <c:v>76.760000000000005</c:v>
                </c:pt>
                <c:pt idx="4">
                  <c:v>74.459999999999994</c:v>
                </c:pt>
                <c:pt idx="5">
                  <c:v>75.41</c:v>
                </c:pt>
                <c:pt idx="6">
                  <c:v>74.709999999999994</c:v>
                </c:pt>
                <c:pt idx="7">
                  <c:v>75.040000000000006</c:v>
                </c:pt>
                <c:pt idx="8">
                  <c:v>73.02</c:v>
                </c:pt>
                <c:pt idx="9">
                  <c:v>73.31</c:v>
                </c:pt>
                <c:pt idx="10">
                  <c:v>75.06</c:v>
                </c:pt>
                <c:pt idx="11">
                  <c:v>74.16</c:v>
                </c:pt>
                <c:pt idx="12">
                  <c:v>75.45</c:v>
                </c:pt>
                <c:pt idx="13">
                  <c:v>76.56</c:v>
                </c:pt>
                <c:pt idx="14">
                  <c:v>76.75</c:v>
                </c:pt>
                <c:pt idx="15">
                  <c:v>78.17</c:v>
                </c:pt>
                <c:pt idx="16">
                  <c:v>79.819999999999993</c:v>
                </c:pt>
                <c:pt idx="17">
                  <c:v>79.05</c:v>
                </c:pt>
                <c:pt idx="18">
                  <c:v>79.709999999999994</c:v>
                </c:pt>
                <c:pt idx="19">
                  <c:v>81.2</c:v>
                </c:pt>
                <c:pt idx="20">
                  <c:v>80.16</c:v>
                </c:pt>
                <c:pt idx="21">
                  <c:v>83.66</c:v>
                </c:pt>
                <c:pt idx="22">
                  <c:v>80.83</c:v>
                </c:pt>
                <c:pt idx="23">
                  <c:v>84.41</c:v>
                </c:pt>
                <c:pt idx="24">
                  <c:v>83.74</c:v>
                </c:pt>
              </c:numCache>
            </c:numRef>
          </c:val>
          <c:smooth val="0"/>
          <c:extLst>
            <c:ext xmlns:c16="http://schemas.microsoft.com/office/drawing/2014/chart" uri="{C3380CC4-5D6E-409C-BE32-E72D297353CC}">
              <c16:uniqueId val="{00000005-D839-4E6A-8752-B2C904712042}"/>
            </c:ext>
          </c:extLst>
        </c:ser>
        <c:dLbls>
          <c:showLegendKey val="0"/>
          <c:showVal val="0"/>
          <c:showCatName val="0"/>
          <c:showSerName val="0"/>
          <c:showPercent val="0"/>
          <c:showBubbleSize val="0"/>
        </c:dLbls>
        <c:marker val="1"/>
        <c:smooth val="0"/>
        <c:axId val="235562496"/>
        <c:axId val="235564032"/>
      </c:lineChart>
      <c:catAx>
        <c:axId val="235562496"/>
        <c:scaling>
          <c:orientation val="minMax"/>
        </c:scaling>
        <c:delete val="0"/>
        <c:axPos val="b"/>
        <c:numFmt formatCode="General" sourceLinked="1"/>
        <c:majorTickMark val="out"/>
        <c:minorTickMark val="none"/>
        <c:tickLblPos val="nextTo"/>
        <c:crossAx val="235564032"/>
        <c:crosses val="autoZero"/>
        <c:auto val="0"/>
        <c:lblAlgn val="ctr"/>
        <c:lblOffset val="100"/>
        <c:noMultiLvlLbl val="0"/>
      </c:catAx>
      <c:valAx>
        <c:axId val="235564032"/>
        <c:scaling>
          <c:orientation val="minMax"/>
          <c:max val="90"/>
          <c:min val="50"/>
        </c:scaling>
        <c:delete val="0"/>
        <c:axPos val="l"/>
        <c:majorGridlines/>
        <c:numFmt formatCode="General" sourceLinked="1"/>
        <c:majorTickMark val="out"/>
        <c:minorTickMark val="none"/>
        <c:tickLblPos val="nextTo"/>
        <c:spPr>
          <a:ln>
            <a:noFill/>
          </a:ln>
        </c:spPr>
        <c:crossAx val="235562496"/>
        <c:crosses val="autoZero"/>
        <c:crossBetween val="between"/>
        <c:majorUnit val="10"/>
      </c:valAx>
    </c:plotArea>
    <c:plotVisOnly val="1"/>
    <c:dispBlanksAs val="gap"/>
    <c:showDLblsOverMax val="0"/>
  </c:chart>
  <c:txPr>
    <a:bodyPr/>
    <a:lstStyle/>
    <a:p>
      <a:pPr>
        <a:defRPr sz="10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8657181999733"/>
          <c:y val="8.7322846994787595E-2"/>
          <c:w val="0.83669689127999824"/>
          <c:h val="0.67932932321494022"/>
        </c:manualLayout>
      </c:layout>
      <c:lineChart>
        <c:grouping val="standard"/>
        <c:varyColors val="0"/>
        <c:ser>
          <c:idx val="0"/>
          <c:order val="0"/>
          <c:tx>
            <c:strRef>
              <c:f>Sheet1!$A$1</c:f>
              <c:strCache>
                <c:ptCount val="1"/>
                <c:pt idx="0">
                  <c:v> </c:v>
                </c:pt>
              </c:strCache>
            </c:strRef>
          </c:tx>
          <c:marker>
            <c:symbol val="none"/>
          </c:marker>
          <c:cat>
            <c:numRef>
              <c:f>Sheet1!$A$2:$A$31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Sheet1!$A$2:$A$31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val>
          <c:smooth val="0"/>
          <c:extLst>
            <c:ext xmlns:c16="http://schemas.microsoft.com/office/drawing/2014/chart" uri="{C3380CC4-5D6E-409C-BE32-E72D297353CC}">
              <c16:uniqueId val="{00000000-7324-4C25-96E9-81151D5DFEEE}"/>
            </c:ext>
          </c:extLst>
        </c:ser>
        <c:ser>
          <c:idx val="1"/>
          <c:order val="1"/>
          <c:tx>
            <c:strRef>
              <c:f>Sheet1!$B$1</c:f>
              <c:strCache>
                <c:ptCount val="1"/>
                <c:pt idx="0">
                  <c:v>価格</c:v>
                </c:pt>
              </c:strCache>
            </c:strRef>
          </c:tx>
          <c:spPr>
            <a:ln w="28575">
              <a:solidFill>
                <a:srgbClr val="C00000"/>
              </a:solidFill>
              <a:prstDash val="solid"/>
            </a:ln>
          </c:spPr>
          <c:marker>
            <c:symbol val="diamond"/>
            <c:size val="6"/>
            <c:spPr>
              <a:solidFill>
                <a:srgbClr val="C00000"/>
              </a:solidFill>
            </c:spPr>
          </c:marker>
          <c:dLbls>
            <c:dLbl>
              <c:idx val="24"/>
              <c:layout>
                <c:manualLayout>
                  <c:x val="-1.7710552933870204E-2"/>
                  <c:y val="7.7554016507826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24-4C25-96E9-81151D5DFEEE}"/>
                </c:ext>
              </c:extLst>
            </c:dLbl>
            <c:dLbl>
              <c:idx val="25"/>
              <c:layout>
                <c:manualLayout>
                  <c:x val="-1.0822848621563902E-16"/>
                  <c:y val="6.5611882466903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24-4C25-96E9-81151D5DFE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Sheet1!$A$2:$A$31</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Sheet1!$B$2:$B$31</c:f>
              <c:numCache>
                <c:formatCode>0.00</c:formatCode>
                <c:ptCount val="25"/>
                <c:pt idx="0">
                  <c:v>100.51</c:v>
                </c:pt>
                <c:pt idx="1">
                  <c:v>100.31</c:v>
                </c:pt>
                <c:pt idx="2">
                  <c:v>99.06</c:v>
                </c:pt>
                <c:pt idx="3">
                  <c:v>97.5</c:v>
                </c:pt>
                <c:pt idx="4">
                  <c:v>95.61</c:v>
                </c:pt>
                <c:pt idx="5">
                  <c:v>92.65</c:v>
                </c:pt>
                <c:pt idx="6">
                  <c:v>91.31</c:v>
                </c:pt>
                <c:pt idx="7">
                  <c:v>90.02</c:v>
                </c:pt>
                <c:pt idx="8">
                  <c:v>88.18</c:v>
                </c:pt>
                <c:pt idx="9">
                  <c:v>88.57</c:v>
                </c:pt>
                <c:pt idx="10">
                  <c:v>86.49</c:v>
                </c:pt>
                <c:pt idx="11">
                  <c:v>85.53</c:v>
                </c:pt>
                <c:pt idx="12">
                  <c:v>82.41</c:v>
                </c:pt>
                <c:pt idx="13">
                  <c:v>78.540000000000006</c:v>
                </c:pt>
                <c:pt idx="14">
                  <c:v>74.56</c:v>
                </c:pt>
                <c:pt idx="15">
                  <c:v>71.819999999999993</c:v>
                </c:pt>
                <c:pt idx="16">
                  <c:v>69.819999999999993</c:v>
                </c:pt>
                <c:pt idx="17">
                  <c:v>70.45</c:v>
                </c:pt>
                <c:pt idx="18">
                  <c:v>71.03</c:v>
                </c:pt>
                <c:pt idx="19">
                  <c:v>69.8</c:v>
                </c:pt>
                <c:pt idx="20">
                  <c:v>68.34</c:v>
                </c:pt>
                <c:pt idx="21">
                  <c:v>63.96</c:v>
                </c:pt>
                <c:pt idx="22">
                  <c:v>63.32</c:v>
                </c:pt>
                <c:pt idx="23">
                  <c:v>62.9</c:v>
                </c:pt>
                <c:pt idx="24">
                  <c:v>60.87</c:v>
                </c:pt>
              </c:numCache>
            </c:numRef>
          </c:val>
          <c:smooth val="0"/>
          <c:extLst>
            <c:ext xmlns:c16="http://schemas.microsoft.com/office/drawing/2014/chart" uri="{C3380CC4-5D6E-409C-BE32-E72D297353CC}">
              <c16:uniqueId val="{00000003-7324-4C25-96E9-81151D5DFEEE}"/>
            </c:ext>
          </c:extLst>
        </c:ser>
        <c:dLbls>
          <c:showLegendKey val="0"/>
          <c:showVal val="0"/>
          <c:showCatName val="0"/>
          <c:showSerName val="0"/>
          <c:showPercent val="0"/>
          <c:showBubbleSize val="0"/>
        </c:dLbls>
        <c:smooth val="0"/>
        <c:axId val="236769280"/>
        <c:axId val="236770816"/>
      </c:lineChart>
      <c:catAx>
        <c:axId val="236769280"/>
        <c:scaling>
          <c:orientation val="minMax"/>
        </c:scaling>
        <c:delete val="0"/>
        <c:axPos val="b"/>
        <c:numFmt formatCode="General" sourceLinked="1"/>
        <c:majorTickMark val="out"/>
        <c:minorTickMark val="none"/>
        <c:tickLblPos val="nextTo"/>
        <c:crossAx val="236770816"/>
        <c:crosses val="autoZero"/>
        <c:auto val="0"/>
        <c:lblAlgn val="ctr"/>
        <c:lblOffset val="100"/>
        <c:noMultiLvlLbl val="0"/>
      </c:catAx>
      <c:valAx>
        <c:axId val="236770816"/>
        <c:scaling>
          <c:orientation val="minMax"/>
          <c:max val="120"/>
          <c:min val="0"/>
        </c:scaling>
        <c:delete val="0"/>
        <c:axPos val="l"/>
        <c:majorGridlines/>
        <c:numFmt formatCode="General" sourceLinked="1"/>
        <c:majorTickMark val="out"/>
        <c:minorTickMark val="none"/>
        <c:tickLblPos val="nextTo"/>
        <c:spPr>
          <a:ln>
            <a:noFill/>
          </a:ln>
        </c:spPr>
        <c:crossAx val="236769280"/>
        <c:crosses val="autoZero"/>
        <c:crossBetween val="between"/>
      </c:valAx>
    </c:plotArea>
    <c:plotVisOnly val="1"/>
    <c:dispBlanksAs val="gap"/>
    <c:showDLblsOverMax val="0"/>
  </c:chart>
  <c:txPr>
    <a:bodyPr/>
    <a:lstStyle/>
    <a:p>
      <a:pPr>
        <a:defRPr sz="10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32218304698853"/>
          <c:y val="3.90625E-2"/>
          <c:w val="0.82116308842036201"/>
          <c:h val="0.73466683070866146"/>
        </c:manualLayout>
      </c:layout>
      <c:barChart>
        <c:barDir val="col"/>
        <c:grouping val="clustered"/>
        <c:varyColors val="0"/>
        <c:ser>
          <c:idx val="2"/>
          <c:order val="0"/>
          <c:tx>
            <c:strRef>
              <c:f>Sheet1!$C$1</c:f>
              <c:strCache>
                <c:ptCount val="1"/>
                <c:pt idx="0">
                  <c:v>事業所数①</c:v>
                </c:pt>
              </c:strCache>
            </c:strRef>
          </c:tx>
          <c:spPr>
            <a:solidFill>
              <a:schemeClr val="bg1">
                <a:lumMod val="75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9F-4AFB-A670-BF5402A3EF38}"/>
                </c:ext>
              </c:extLst>
            </c:dLbl>
            <c:dLbl>
              <c:idx val="18"/>
              <c:spPr>
                <a:noFill/>
                <a:ln>
                  <a:noFill/>
                </a:ln>
                <a:effectLst/>
              </c:spPr>
              <c:txPr>
                <a:bodyPr wrap="square" lIns="38100" tIns="19050" rIns="38100" bIns="19050" anchor="ctr">
                  <a:spAutoFit/>
                </a:bodyPr>
                <a:lstStyle/>
                <a:p>
                  <a:pPr>
                    <a:defRPr sz="1100" b="1"/>
                  </a:pPr>
                  <a:endParaRPr lang="ja-JP"/>
                </a:p>
              </c:txPr>
              <c:showLegendKey val="0"/>
              <c:showVal val="0"/>
              <c:showCatName val="0"/>
              <c:showSerName val="0"/>
              <c:showPercent val="0"/>
              <c:showBubbleSize val="0"/>
              <c:extLst>
                <c:ext xmlns:c16="http://schemas.microsoft.com/office/drawing/2014/chart" uri="{C3380CC4-5D6E-409C-BE32-E72D297353CC}">
                  <c16:uniqueId val="{00000002-139F-4AFB-A670-BF5402A3EF38}"/>
                </c:ext>
              </c:extLst>
            </c:dLbl>
            <c:dLbl>
              <c:idx val="19"/>
              <c:spPr>
                <a:noFill/>
                <a:ln>
                  <a:noFill/>
                </a:ln>
                <a:effectLst/>
              </c:spPr>
              <c:txPr>
                <a:bodyPr wrap="square" lIns="38100" tIns="19050" rIns="38100" bIns="19050" anchor="ctr">
                  <a:spAutoFit/>
                </a:bodyPr>
                <a:lstStyle/>
                <a:p>
                  <a:pPr>
                    <a:defRPr sz="11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62-45F9-AC39-7D2FD6197294}"/>
                </c:ext>
              </c:extLst>
            </c:dLbl>
            <c:dLbl>
              <c:idx val="20"/>
              <c:spPr>
                <a:noFill/>
                <a:ln>
                  <a:noFill/>
                </a:ln>
                <a:effectLst/>
              </c:spPr>
              <c:txPr>
                <a:bodyPr wrap="square" lIns="38100" tIns="19050" rIns="38100" bIns="19050" anchor="ctr">
                  <a:spAutoFit/>
                </a:bodyPr>
                <a:lstStyle/>
                <a:p>
                  <a:pPr>
                    <a:defRPr sz="11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62-45F9-AC39-7D2FD61972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Sheet1!$A$4:$A$22</c:f>
              <c:numCache>
                <c:formatCode>General</c:formatCode>
                <c:ptCount val="19"/>
                <c:pt idx="0">
                  <c:v>2000</c:v>
                </c:pt>
                <c:pt idx="2">
                  <c:v>2002</c:v>
                </c:pt>
                <c:pt idx="4">
                  <c:v>2004</c:v>
                </c:pt>
                <c:pt idx="6">
                  <c:v>2006</c:v>
                </c:pt>
                <c:pt idx="8">
                  <c:v>2008</c:v>
                </c:pt>
                <c:pt idx="10">
                  <c:v>2010</c:v>
                </c:pt>
                <c:pt idx="12">
                  <c:v>2012</c:v>
                </c:pt>
                <c:pt idx="14">
                  <c:v>2014</c:v>
                </c:pt>
                <c:pt idx="16">
                  <c:v>2016</c:v>
                </c:pt>
                <c:pt idx="18">
                  <c:v>2018</c:v>
                </c:pt>
              </c:numCache>
            </c:numRef>
          </c:cat>
          <c:val>
            <c:numRef>
              <c:f>Sheet1!$C$2:$C$23</c:f>
              <c:numCache>
                <c:formatCode>#,##0_);[Red]\(#,##0\)</c:formatCode>
                <c:ptCount val="20"/>
                <c:pt idx="0">
                  <c:v>15600</c:v>
                </c:pt>
                <c:pt idx="1">
                  <c:v>15028</c:v>
                </c:pt>
                <c:pt idx="2">
                  <c:v>14487</c:v>
                </c:pt>
                <c:pt idx="3">
                  <c:v>14016</c:v>
                </c:pt>
                <c:pt idx="4">
                  <c:v>13452</c:v>
                </c:pt>
                <c:pt idx="5">
                  <c:v>13026</c:v>
                </c:pt>
                <c:pt idx="6">
                  <c:v>12500</c:v>
                </c:pt>
                <c:pt idx="7">
                  <c:v>11839</c:v>
                </c:pt>
                <c:pt idx="8">
                  <c:v>11184</c:v>
                </c:pt>
                <c:pt idx="9">
                  <c:v>10681</c:v>
                </c:pt>
                <c:pt idx="10">
                  <c:v>9881</c:v>
                </c:pt>
                <c:pt idx="11">
                  <c:v>9548</c:v>
                </c:pt>
                <c:pt idx="12">
                  <c:v>9059</c:v>
                </c:pt>
                <c:pt idx="13">
                  <c:v>8518</c:v>
                </c:pt>
                <c:pt idx="14">
                  <c:v>8017</c:v>
                </c:pt>
                <c:pt idx="15">
                  <c:v>7525</c:v>
                </c:pt>
                <c:pt idx="16">
                  <c:v>6971</c:v>
                </c:pt>
                <c:pt idx="17">
                  <c:v>6563</c:v>
                </c:pt>
                <c:pt idx="18">
                  <c:v>6143</c:v>
                </c:pt>
                <c:pt idx="19">
                  <c:v>5713</c:v>
                </c:pt>
              </c:numCache>
            </c:numRef>
          </c:val>
          <c:extLst>
            <c:ext xmlns:c16="http://schemas.microsoft.com/office/drawing/2014/chart" uri="{C3380CC4-5D6E-409C-BE32-E72D297353CC}">
              <c16:uniqueId val="{00000001-139F-4AFB-A670-BF5402A3EF38}"/>
            </c:ext>
          </c:extLst>
        </c:ser>
        <c:ser>
          <c:idx val="1"/>
          <c:order val="1"/>
          <c:tx>
            <c:strRef>
              <c:f>Sheet1!$B$1</c:f>
              <c:strCache>
                <c:ptCount val="1"/>
                <c:pt idx="0">
                  <c:v>事業所数②</c:v>
                </c:pt>
              </c:strCache>
            </c:strRef>
          </c:tx>
          <c:spPr>
            <a:solidFill>
              <a:srgbClr val="D44C56"/>
            </a:solidFill>
          </c:spPr>
          <c:invertIfNegative val="0"/>
          <c:dLbls>
            <c:dLbl>
              <c:idx val="0"/>
              <c:spPr/>
              <c:txPr>
                <a:bodyPr/>
                <a:lstStyle/>
                <a:p>
                  <a:pPr>
                    <a:defRPr sz="1000" b="0">
                      <a:solidFill>
                        <a:srgbClr val="C00000"/>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B5-46C0-A8E8-33E97EBEF119}"/>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B5-46C0-A8E8-33E97EBEF119}"/>
                </c:ext>
              </c:extLst>
            </c:dLbl>
            <c:spPr>
              <a:noFill/>
              <a:ln>
                <a:noFill/>
              </a:ln>
              <a:effectLst/>
            </c:spPr>
            <c:txPr>
              <a:bodyPr/>
              <a:lstStyle/>
              <a:p>
                <a:pPr>
                  <a:defRPr sz="1100" b="1">
                    <a:solidFill>
                      <a:srgbClr val="C0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Sheet1!$A$4:$A$22</c:f>
              <c:numCache>
                <c:formatCode>General</c:formatCode>
                <c:ptCount val="19"/>
                <c:pt idx="0">
                  <c:v>2000</c:v>
                </c:pt>
                <c:pt idx="2">
                  <c:v>2002</c:v>
                </c:pt>
                <c:pt idx="4">
                  <c:v>2004</c:v>
                </c:pt>
                <c:pt idx="6">
                  <c:v>2006</c:v>
                </c:pt>
                <c:pt idx="8">
                  <c:v>2008</c:v>
                </c:pt>
                <c:pt idx="10">
                  <c:v>2010</c:v>
                </c:pt>
                <c:pt idx="12">
                  <c:v>2012</c:v>
                </c:pt>
                <c:pt idx="14">
                  <c:v>2014</c:v>
                </c:pt>
                <c:pt idx="16">
                  <c:v>2016</c:v>
                </c:pt>
                <c:pt idx="18">
                  <c:v>2018</c:v>
                </c:pt>
              </c:numCache>
            </c:numRef>
          </c:cat>
          <c:val>
            <c:numRef>
              <c:f>Sheet1!$B$2:$B$23</c:f>
              <c:numCache>
                <c:formatCode>#,##0_);[Red]\(#,##0\)</c:formatCode>
                <c:ptCount val="20"/>
                <c:pt idx="0">
                  <c:v>2908</c:v>
                </c:pt>
                <c:pt idx="1">
                  <c:v>2955</c:v>
                </c:pt>
                <c:pt idx="2">
                  <c:v>2701</c:v>
                </c:pt>
                <c:pt idx="3">
                  <c:v>2563</c:v>
                </c:pt>
                <c:pt idx="4">
                  <c:v>2650</c:v>
                </c:pt>
                <c:pt idx="5">
                  <c:v>2373</c:v>
                </c:pt>
                <c:pt idx="6">
                  <c:v>2408</c:v>
                </c:pt>
                <c:pt idx="7">
                  <c:v>2145</c:v>
                </c:pt>
                <c:pt idx="8">
                  <c:v>1997</c:v>
                </c:pt>
                <c:pt idx="9">
                  <c:v>2033</c:v>
                </c:pt>
                <c:pt idx="10">
                  <c:v>1845</c:v>
                </c:pt>
                <c:pt idx="11">
                  <c:v>1742</c:v>
                </c:pt>
                <c:pt idx="12">
                  <c:v>1616</c:v>
                </c:pt>
                <c:pt idx="13">
                  <c:v>1431</c:v>
                </c:pt>
                <c:pt idx="14">
                  <c:v>1333</c:v>
                </c:pt>
                <c:pt idx="15">
                  <c:v>1256</c:v>
                </c:pt>
                <c:pt idx="16">
                  <c:v>1055</c:v>
                </c:pt>
                <c:pt idx="17">
                  <c:v>975</c:v>
                </c:pt>
                <c:pt idx="18">
                  <c:v>923</c:v>
                </c:pt>
                <c:pt idx="19">
                  <c:v>856</c:v>
                </c:pt>
              </c:numCache>
            </c:numRef>
          </c:val>
          <c:extLst>
            <c:ext xmlns:c16="http://schemas.microsoft.com/office/drawing/2014/chart" uri="{C3380CC4-5D6E-409C-BE32-E72D297353CC}">
              <c16:uniqueId val="{00000006-76B5-46C0-A8E8-33E97EBEF119}"/>
            </c:ext>
          </c:extLst>
        </c:ser>
        <c:dLbls>
          <c:showLegendKey val="0"/>
          <c:showVal val="0"/>
          <c:showCatName val="0"/>
          <c:showSerName val="0"/>
          <c:showPercent val="0"/>
          <c:showBubbleSize val="0"/>
        </c:dLbls>
        <c:gapWidth val="67"/>
        <c:overlap val="58"/>
        <c:axId val="236945408"/>
        <c:axId val="236946944"/>
      </c:barChart>
      <c:catAx>
        <c:axId val="236945408"/>
        <c:scaling>
          <c:orientation val="minMax"/>
        </c:scaling>
        <c:delete val="0"/>
        <c:axPos val="b"/>
        <c:numFmt formatCode="General" sourceLinked="1"/>
        <c:majorTickMark val="out"/>
        <c:minorTickMark val="none"/>
        <c:tickLblPos val="nextTo"/>
        <c:txPr>
          <a:bodyPr rot="-3300000"/>
          <a:lstStyle/>
          <a:p>
            <a:pPr>
              <a:defRPr/>
            </a:pPr>
            <a:endParaRPr lang="ja-JP"/>
          </a:p>
        </c:txPr>
        <c:crossAx val="236946944"/>
        <c:crosses val="autoZero"/>
        <c:auto val="1"/>
        <c:lblAlgn val="ctr"/>
        <c:lblOffset val="100"/>
        <c:noMultiLvlLbl val="0"/>
      </c:catAx>
      <c:valAx>
        <c:axId val="236946944"/>
        <c:scaling>
          <c:orientation val="minMax"/>
        </c:scaling>
        <c:delete val="0"/>
        <c:axPos val="l"/>
        <c:majorGridlines/>
        <c:numFmt formatCode="#,##0_);[Red]\(#,##0\)" sourceLinked="1"/>
        <c:majorTickMark val="out"/>
        <c:minorTickMark val="none"/>
        <c:tickLblPos val="nextTo"/>
        <c:spPr>
          <a:ln>
            <a:noFill/>
          </a:ln>
        </c:spPr>
        <c:crossAx val="236945408"/>
        <c:crosses val="autoZero"/>
        <c:crossBetween val="between"/>
      </c:valAx>
    </c:plotArea>
    <c:legend>
      <c:legendPos val="r"/>
      <c:layout>
        <c:manualLayout>
          <c:xMode val="edge"/>
          <c:yMode val="edge"/>
          <c:x val="0.74659086849422263"/>
          <c:y val="0.10984375"/>
          <c:w val="0.20863618850414956"/>
          <c:h val="0.15364619220932949"/>
        </c:manualLayout>
      </c:layout>
      <c:overlay val="0"/>
      <c:spPr>
        <a:solidFill>
          <a:schemeClr val="bg1"/>
        </a:solidFill>
      </c:spPr>
    </c:legend>
    <c:plotVisOnly val="1"/>
    <c:dispBlanksAs val="gap"/>
    <c:showDLblsOverMax val="0"/>
  </c:chart>
  <c:txPr>
    <a:bodyPr/>
    <a:lstStyle/>
    <a:p>
      <a:pPr>
        <a:defRPr sz="10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7772469725586"/>
          <c:y val="4.2378721986781942E-2"/>
          <c:w val="0.78528265008762577"/>
          <c:h val="0.70093240690525804"/>
        </c:manualLayout>
      </c:layout>
      <c:barChart>
        <c:barDir val="col"/>
        <c:grouping val="clustered"/>
        <c:varyColors val="0"/>
        <c:ser>
          <c:idx val="0"/>
          <c:order val="0"/>
          <c:tx>
            <c:strRef>
              <c:f>Sheet1!$B$1</c:f>
              <c:strCache>
                <c:ptCount val="1"/>
                <c:pt idx="0">
                  <c:v>出荷金額（左メモリ）</c:v>
                </c:pt>
              </c:strCache>
            </c:strRef>
          </c:tx>
          <c:spPr>
            <a:solidFill>
              <a:schemeClr val="bg1">
                <a:lumMod val="75000"/>
              </a:schemeClr>
            </a:solidFill>
          </c:spPr>
          <c:invertIfNegative val="0"/>
          <c:dLbls>
            <c:dLbl>
              <c:idx val="0"/>
              <c:layout>
                <c:manualLayout>
                  <c:x val="1.0896582848778596E-2"/>
                  <c:y val="2.6838694952608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12-4A1B-8981-513F35FEEFE1}"/>
                </c:ext>
              </c:extLst>
            </c:dLbl>
            <c:dLbl>
              <c:idx val="19"/>
              <c:layout>
                <c:manualLayout>
                  <c:x val="2.2575269414509602E-2"/>
                  <c:y val="0.11018441530985976"/>
                </c:manualLayout>
              </c:layout>
              <c:spPr>
                <a:noFill/>
                <a:ln>
                  <a:noFill/>
                </a:ln>
                <a:effectLst/>
              </c:spPr>
              <c:txPr>
                <a:bodyPr/>
                <a:lstStyle/>
                <a:p>
                  <a:pPr>
                    <a:defRPr sz="1050" b="1">
                      <a:solidFill>
                        <a:schemeClr val="tx1">
                          <a:lumMod val="65000"/>
                          <a:lumOff val="35000"/>
                        </a:schemeClr>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65-4876-9709-2A09CCBB9586}"/>
                </c:ext>
              </c:extLst>
            </c:dLbl>
            <c:spPr>
              <a:noFill/>
              <a:ln>
                <a:noFill/>
              </a:ln>
              <a:effectLst/>
            </c:spPr>
            <c:txPr>
              <a:bodyPr/>
              <a:lstStyle/>
              <a:p>
                <a:pPr>
                  <a:defRPr sz="1050" b="0">
                    <a:solidFill>
                      <a:schemeClr val="tx1">
                        <a:lumMod val="65000"/>
                        <a:lumOff val="35000"/>
                      </a:schemeClr>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Sheet1!$A$2:$A$23</c:f>
              <c:numCache>
                <c:formatCode>General</c:formatCode>
                <c:ptCount val="20"/>
                <c:pt idx="0">
                  <c:v>2000</c:v>
                </c:pt>
                <c:pt idx="2">
                  <c:v>2002</c:v>
                </c:pt>
                <c:pt idx="4">
                  <c:v>2004</c:v>
                </c:pt>
                <c:pt idx="6">
                  <c:v>2006</c:v>
                </c:pt>
                <c:pt idx="8">
                  <c:v>2008</c:v>
                </c:pt>
                <c:pt idx="10">
                  <c:v>2010</c:v>
                </c:pt>
                <c:pt idx="12">
                  <c:v>2012</c:v>
                </c:pt>
                <c:pt idx="14">
                  <c:v>2014</c:v>
                </c:pt>
                <c:pt idx="16">
                  <c:v>2016</c:v>
                </c:pt>
                <c:pt idx="18">
                  <c:v>2018</c:v>
                </c:pt>
              </c:numCache>
            </c:numRef>
          </c:cat>
          <c:val>
            <c:numRef>
              <c:f>Sheet1!$B$2:$B$23</c:f>
              <c:numCache>
                <c:formatCode>#,##0_);[Red]\(#,##0\)</c:formatCode>
                <c:ptCount val="20"/>
                <c:pt idx="0">
                  <c:v>3555.66</c:v>
                </c:pt>
                <c:pt idx="1">
                  <c:v>3423.05</c:v>
                </c:pt>
                <c:pt idx="2">
                  <c:v>3375.31</c:v>
                </c:pt>
                <c:pt idx="3">
                  <c:v>3343.58</c:v>
                </c:pt>
                <c:pt idx="4">
                  <c:v>3303.08</c:v>
                </c:pt>
                <c:pt idx="5">
                  <c:v>3200.19</c:v>
                </c:pt>
                <c:pt idx="6">
                  <c:v>3149.55</c:v>
                </c:pt>
                <c:pt idx="7">
                  <c:v>3002.18</c:v>
                </c:pt>
                <c:pt idx="8">
                  <c:v>2973.21</c:v>
                </c:pt>
                <c:pt idx="9">
                  <c:v>3096.9</c:v>
                </c:pt>
                <c:pt idx="10">
                  <c:v>3024.54</c:v>
                </c:pt>
                <c:pt idx="11">
                  <c:v>2612.6999999999998</c:v>
                </c:pt>
                <c:pt idx="12">
                  <c:v>2919.87</c:v>
                </c:pt>
                <c:pt idx="13">
                  <c:v>2810.73</c:v>
                </c:pt>
                <c:pt idx="14">
                  <c:v>2874.37</c:v>
                </c:pt>
                <c:pt idx="15">
                  <c:v>3050.78</c:v>
                </c:pt>
                <c:pt idx="16">
                  <c:v>2993.3</c:v>
                </c:pt>
                <c:pt idx="17">
                  <c:v>3016.9</c:v>
                </c:pt>
                <c:pt idx="18">
                  <c:v>3201.41</c:v>
                </c:pt>
                <c:pt idx="19">
                  <c:v>3085.01</c:v>
                </c:pt>
              </c:numCache>
            </c:numRef>
          </c:val>
          <c:extLst>
            <c:ext xmlns:c16="http://schemas.microsoft.com/office/drawing/2014/chart" uri="{C3380CC4-5D6E-409C-BE32-E72D297353CC}">
              <c16:uniqueId val="{00000002-7E12-4A1B-8981-513F35FEEFE1}"/>
            </c:ext>
          </c:extLst>
        </c:ser>
        <c:dLbls>
          <c:showLegendKey val="0"/>
          <c:showVal val="0"/>
          <c:showCatName val="0"/>
          <c:showSerName val="0"/>
          <c:showPercent val="0"/>
          <c:showBubbleSize val="0"/>
        </c:dLbls>
        <c:gapWidth val="81"/>
        <c:axId val="237041536"/>
        <c:axId val="237043072"/>
      </c:barChart>
      <c:lineChart>
        <c:grouping val="standard"/>
        <c:varyColors val="0"/>
        <c:ser>
          <c:idx val="1"/>
          <c:order val="1"/>
          <c:tx>
            <c:strRef>
              <c:f>Sheet1!$C$1</c:f>
              <c:strCache>
                <c:ptCount val="1"/>
                <c:pt idx="0">
                  <c:v>1事業所当たり出荷金額（右メモリ）</c:v>
                </c:pt>
              </c:strCache>
            </c:strRef>
          </c:tx>
          <c:marker>
            <c:symbol val="circle"/>
            <c:size val="5"/>
            <c:spPr>
              <a:solidFill>
                <a:srgbClr val="C00000"/>
              </a:solidFill>
              <a:ln w="19050">
                <a:solidFill>
                  <a:srgbClr val="C00000"/>
                </a:solidFill>
              </a:ln>
            </c:spPr>
          </c:marker>
          <c:dPt>
            <c:idx val="18"/>
            <c:bubble3D val="0"/>
            <c:spPr>
              <a:ln>
                <a:prstDash val="solid"/>
              </a:ln>
            </c:spPr>
            <c:extLst>
              <c:ext xmlns:c16="http://schemas.microsoft.com/office/drawing/2014/chart" uri="{C3380CC4-5D6E-409C-BE32-E72D297353CC}">
                <c16:uniqueId val="{00000004-7E12-4A1B-8981-513F35FEEFE1}"/>
              </c:ext>
            </c:extLst>
          </c:dPt>
          <c:dLbls>
            <c:dLbl>
              <c:idx val="0"/>
              <c:layout>
                <c:manualLayout>
                  <c:x val="-6.2081990889901122E-2"/>
                  <c:y val="6.0387063643368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12-4A1B-8981-513F35FEEFE1}"/>
                </c:ext>
              </c:extLst>
            </c:dLbl>
            <c:dLbl>
              <c:idx val="19"/>
              <c:layout>
                <c:manualLayout>
                  <c:x val="-3.1040995444950665E-2"/>
                  <c:y val="-4.3612879297988495E-2"/>
                </c:manualLayout>
              </c:layout>
              <c:spPr>
                <a:noFill/>
                <a:ln>
                  <a:noFill/>
                </a:ln>
                <a:effectLst/>
              </c:spPr>
              <c:txPr>
                <a:bodyPr wrap="square" lIns="38100" tIns="19050" rIns="38100" bIns="19050" anchor="ctr">
                  <a:spAutoFit/>
                </a:bodyPr>
                <a:lstStyle/>
                <a:p>
                  <a:pPr>
                    <a:defRPr sz="1100" b="1" baseline="0">
                      <a:solidFill>
                        <a:srgbClr val="C00000"/>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65-4876-9709-2A09CCBB9586}"/>
                </c:ext>
              </c:extLst>
            </c:dLbl>
            <c:spPr>
              <a:noFill/>
              <a:ln>
                <a:noFill/>
              </a:ln>
              <a:effectLst/>
            </c:spPr>
            <c:txPr>
              <a:bodyPr wrap="square" lIns="38100" tIns="19050" rIns="38100" bIns="19050" anchor="ctr">
                <a:spAutoFit/>
              </a:bodyPr>
              <a:lstStyle/>
              <a:p>
                <a:pPr>
                  <a:defRPr baseline="0">
                    <a:solidFill>
                      <a:srgbClr val="C0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Sheet1!$A$2:$A$23</c:f>
              <c:numCache>
                <c:formatCode>General</c:formatCode>
                <c:ptCount val="20"/>
                <c:pt idx="0">
                  <c:v>2000</c:v>
                </c:pt>
                <c:pt idx="2">
                  <c:v>2002</c:v>
                </c:pt>
                <c:pt idx="4">
                  <c:v>2004</c:v>
                </c:pt>
                <c:pt idx="6">
                  <c:v>2006</c:v>
                </c:pt>
                <c:pt idx="8">
                  <c:v>2008</c:v>
                </c:pt>
                <c:pt idx="10">
                  <c:v>2010</c:v>
                </c:pt>
                <c:pt idx="12">
                  <c:v>2012</c:v>
                </c:pt>
                <c:pt idx="14">
                  <c:v>2014</c:v>
                </c:pt>
                <c:pt idx="16">
                  <c:v>2016</c:v>
                </c:pt>
                <c:pt idx="18">
                  <c:v>2018</c:v>
                </c:pt>
              </c:numCache>
            </c:numRef>
          </c:cat>
          <c:val>
            <c:numRef>
              <c:f>Sheet1!$C$2:$C$23</c:f>
              <c:numCache>
                <c:formatCode>0.0</c:formatCode>
                <c:ptCount val="20"/>
                <c:pt idx="0">
                  <c:v>121.29148899880606</c:v>
                </c:pt>
                <c:pt idx="1">
                  <c:v>121.04137199434231</c:v>
                </c:pt>
                <c:pt idx="2">
                  <c:v>128.24126139817628</c:v>
                </c:pt>
                <c:pt idx="3">
                  <c:v>128.27853443314788</c:v>
                </c:pt>
                <c:pt idx="4">
                  <c:v>131.51821620545491</c:v>
                </c:pt>
                <c:pt idx="5">
                  <c:v>133.87115666178624</c:v>
                </c:pt>
                <c:pt idx="6">
                  <c:v>138.35053810674282</c:v>
                </c:pt>
                <c:pt idx="7">
                  <c:v>144.9628198937711</c:v>
                </c:pt>
                <c:pt idx="8">
                  <c:v>147.55384615384614</c:v>
                </c:pt>
                <c:pt idx="9">
                  <c:v>159.71634863331613</c:v>
                </c:pt>
                <c:pt idx="10">
                  <c:v>168.63897407304154</c:v>
                </c:pt>
                <c:pt idx="11">
                  <c:v>155.61048243001784</c:v>
                </c:pt>
                <c:pt idx="12">
                  <c:v>191.65539875287166</c:v>
                </c:pt>
                <c:pt idx="13">
                  <c:v>203.38133140376266</c:v>
                </c:pt>
                <c:pt idx="14">
                  <c:v>216.19932305377964</c:v>
                </c:pt>
                <c:pt idx="15">
                  <c:v>246.92675030352086</c:v>
                </c:pt>
                <c:pt idx="16">
                  <c:v>259.1601731601732</c:v>
                </c:pt>
                <c:pt idx="17">
                  <c:v>309.42564102564103</c:v>
                </c:pt>
                <c:pt idx="18">
                  <c:v>346.84832069339109</c:v>
                </c:pt>
                <c:pt idx="19">
                  <c:v>360.39836448598135</c:v>
                </c:pt>
              </c:numCache>
            </c:numRef>
          </c:val>
          <c:smooth val="0"/>
          <c:extLst>
            <c:ext xmlns:c16="http://schemas.microsoft.com/office/drawing/2014/chart" uri="{C3380CC4-5D6E-409C-BE32-E72D297353CC}">
              <c16:uniqueId val="{00000007-7E12-4A1B-8981-513F35FEEFE1}"/>
            </c:ext>
          </c:extLst>
        </c:ser>
        <c:dLbls>
          <c:showLegendKey val="0"/>
          <c:showVal val="0"/>
          <c:showCatName val="0"/>
          <c:showSerName val="0"/>
          <c:showPercent val="0"/>
          <c:showBubbleSize val="0"/>
        </c:dLbls>
        <c:marker val="1"/>
        <c:smooth val="0"/>
        <c:axId val="237058688"/>
        <c:axId val="237057152"/>
      </c:lineChart>
      <c:catAx>
        <c:axId val="237041536"/>
        <c:scaling>
          <c:orientation val="minMax"/>
        </c:scaling>
        <c:delete val="0"/>
        <c:axPos val="b"/>
        <c:numFmt formatCode="General" sourceLinked="1"/>
        <c:majorTickMark val="out"/>
        <c:minorTickMark val="none"/>
        <c:tickLblPos val="nextTo"/>
        <c:txPr>
          <a:bodyPr rot="-3300000"/>
          <a:lstStyle/>
          <a:p>
            <a:pPr>
              <a:defRPr/>
            </a:pPr>
            <a:endParaRPr lang="ja-JP"/>
          </a:p>
        </c:txPr>
        <c:crossAx val="237043072"/>
        <c:crosses val="autoZero"/>
        <c:auto val="1"/>
        <c:lblAlgn val="ctr"/>
        <c:lblOffset val="100"/>
        <c:noMultiLvlLbl val="0"/>
      </c:catAx>
      <c:valAx>
        <c:axId val="237043072"/>
        <c:scaling>
          <c:orientation val="minMax"/>
        </c:scaling>
        <c:delete val="0"/>
        <c:axPos val="l"/>
        <c:majorGridlines/>
        <c:numFmt formatCode="#,##0_);[Red]\(#,##0\)" sourceLinked="1"/>
        <c:majorTickMark val="none"/>
        <c:minorTickMark val="none"/>
        <c:tickLblPos val="nextTo"/>
        <c:spPr>
          <a:ln>
            <a:noFill/>
          </a:ln>
        </c:spPr>
        <c:crossAx val="237041536"/>
        <c:crossesAt val="1"/>
        <c:crossBetween val="between"/>
      </c:valAx>
      <c:valAx>
        <c:axId val="237057152"/>
        <c:scaling>
          <c:orientation val="minMax"/>
          <c:max val="400"/>
        </c:scaling>
        <c:delete val="0"/>
        <c:axPos val="r"/>
        <c:numFmt formatCode="General" sourceLinked="0"/>
        <c:majorTickMark val="none"/>
        <c:minorTickMark val="none"/>
        <c:tickLblPos val="nextTo"/>
        <c:spPr>
          <a:ln>
            <a:noFill/>
          </a:ln>
        </c:spPr>
        <c:crossAx val="237058688"/>
        <c:crosses val="max"/>
        <c:crossBetween val="between"/>
      </c:valAx>
      <c:catAx>
        <c:axId val="237058688"/>
        <c:scaling>
          <c:orientation val="minMax"/>
        </c:scaling>
        <c:delete val="1"/>
        <c:axPos val="b"/>
        <c:numFmt formatCode="General" sourceLinked="1"/>
        <c:majorTickMark val="out"/>
        <c:minorTickMark val="none"/>
        <c:tickLblPos val="nextTo"/>
        <c:crossAx val="237057152"/>
        <c:crosses val="autoZero"/>
        <c:auto val="1"/>
        <c:lblAlgn val="ctr"/>
        <c:lblOffset val="100"/>
        <c:noMultiLvlLbl val="0"/>
      </c:catAx>
      <c:spPr>
        <a:ln>
          <a:noFill/>
        </a:ln>
      </c:spPr>
    </c:plotArea>
    <c:legend>
      <c:legendPos val="t"/>
      <c:layout>
        <c:manualLayout>
          <c:xMode val="edge"/>
          <c:yMode val="edge"/>
          <c:x val="0.3321908676813688"/>
          <c:y val="3.9942756389369886E-2"/>
          <c:w val="0.45131652038662368"/>
          <c:h val="0.13206302127098654"/>
        </c:manualLayout>
      </c:layout>
      <c:overlay val="0"/>
      <c:spPr>
        <a:solidFill>
          <a:schemeClr val="bg1"/>
        </a:solidFill>
      </c:spPr>
      <c:txPr>
        <a:bodyPr/>
        <a:lstStyle/>
        <a:p>
          <a:pPr>
            <a:defRPr sz="800"/>
          </a:pPr>
          <a:endParaRPr lang="ja-JP"/>
        </a:p>
      </c:txPr>
    </c:legend>
    <c:plotVisOnly val="1"/>
    <c:dispBlanksAs val="gap"/>
    <c:showDLblsOverMax val="0"/>
  </c:chart>
  <c:txPr>
    <a:bodyPr/>
    <a:lstStyle/>
    <a:p>
      <a:pPr>
        <a:defRPr sz="10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99595746894"/>
          <c:y val="0.14251240296055814"/>
          <c:w val="0.78960256909246207"/>
          <c:h val="0.67024210552311358"/>
        </c:manualLayout>
      </c:layout>
      <c:barChart>
        <c:barDir val="bar"/>
        <c:grouping val="percentStacked"/>
        <c:varyColors val="0"/>
        <c:ser>
          <c:idx val="0"/>
          <c:order val="0"/>
          <c:tx>
            <c:strRef>
              <c:f>Sheet1!$B$1</c:f>
              <c:strCache>
                <c:ptCount val="1"/>
                <c:pt idx="0">
                  <c:v>単独</c:v>
                </c:pt>
              </c:strCache>
            </c:strRef>
          </c:tx>
          <c:spPr>
            <a:solidFill>
              <a:srgbClr val="C00000"/>
            </a:solidFill>
            <a:ln>
              <a:solidFill>
                <a:schemeClr val="bg1"/>
              </a:solidFill>
            </a:ln>
          </c:spPr>
          <c:invertIfNegative val="0"/>
          <c:dLbls>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1990</c:v>
                </c:pt>
                <c:pt idx="1">
                  <c:v>2000</c:v>
                </c:pt>
                <c:pt idx="2">
                  <c:v>2010</c:v>
                </c:pt>
                <c:pt idx="3">
                  <c:v>2020</c:v>
                </c:pt>
                <c:pt idx="4">
                  <c:v>2030</c:v>
                </c:pt>
                <c:pt idx="5">
                  <c:v>2040</c:v>
                </c:pt>
              </c:numCache>
            </c:numRef>
          </c:cat>
          <c:val>
            <c:numRef>
              <c:f>Sheet1!$B$2:$B$7</c:f>
              <c:numCache>
                <c:formatCode>0.0</c:formatCode>
                <c:ptCount val="6"/>
                <c:pt idx="0">
                  <c:v>23.1</c:v>
                </c:pt>
                <c:pt idx="1">
                  <c:v>27.6</c:v>
                </c:pt>
                <c:pt idx="2">
                  <c:v>32.4</c:v>
                </c:pt>
                <c:pt idx="3">
                  <c:v>35.700000000000003</c:v>
                </c:pt>
                <c:pt idx="4">
                  <c:v>37.9</c:v>
                </c:pt>
                <c:pt idx="5">
                  <c:v>39.299999999999997</c:v>
                </c:pt>
              </c:numCache>
            </c:numRef>
          </c:val>
          <c:extLst>
            <c:ext xmlns:c16="http://schemas.microsoft.com/office/drawing/2014/chart" uri="{C3380CC4-5D6E-409C-BE32-E72D297353CC}">
              <c16:uniqueId val="{00000000-AC39-4876-99DD-9AF0EF2F2A69}"/>
            </c:ext>
          </c:extLst>
        </c:ser>
        <c:ser>
          <c:idx val="1"/>
          <c:order val="1"/>
          <c:tx>
            <c:strRef>
              <c:f>Sheet1!$C$1</c:f>
              <c:strCache>
                <c:ptCount val="1"/>
                <c:pt idx="0">
                  <c:v>夫婦のみ</c:v>
                </c:pt>
              </c:strCache>
            </c:strRef>
          </c:tx>
          <c:spPr>
            <a:solidFill>
              <a:schemeClr val="accent2">
                <a:lumMod val="20000"/>
                <a:lumOff val="80000"/>
              </a:scheme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1990</c:v>
                </c:pt>
                <c:pt idx="1">
                  <c:v>2000</c:v>
                </c:pt>
                <c:pt idx="2">
                  <c:v>2010</c:v>
                </c:pt>
                <c:pt idx="3">
                  <c:v>2020</c:v>
                </c:pt>
                <c:pt idx="4">
                  <c:v>2030</c:v>
                </c:pt>
                <c:pt idx="5">
                  <c:v>2040</c:v>
                </c:pt>
              </c:numCache>
            </c:numRef>
          </c:cat>
          <c:val>
            <c:numRef>
              <c:f>Sheet1!$C$2:$C$7</c:f>
              <c:numCache>
                <c:formatCode>0.0</c:formatCode>
                <c:ptCount val="6"/>
                <c:pt idx="0">
                  <c:v>15.5</c:v>
                </c:pt>
                <c:pt idx="1">
                  <c:v>18.899999999999999</c:v>
                </c:pt>
                <c:pt idx="2">
                  <c:v>19.8</c:v>
                </c:pt>
                <c:pt idx="3">
                  <c:v>20.5</c:v>
                </c:pt>
                <c:pt idx="4">
                  <c:v>20.8</c:v>
                </c:pt>
                <c:pt idx="5">
                  <c:v>21.1</c:v>
                </c:pt>
              </c:numCache>
            </c:numRef>
          </c:val>
          <c:extLst>
            <c:ext xmlns:c16="http://schemas.microsoft.com/office/drawing/2014/chart" uri="{C3380CC4-5D6E-409C-BE32-E72D297353CC}">
              <c16:uniqueId val="{00000001-AC39-4876-99DD-9AF0EF2F2A69}"/>
            </c:ext>
          </c:extLst>
        </c:ser>
        <c:ser>
          <c:idx val="2"/>
          <c:order val="2"/>
          <c:tx>
            <c:strRef>
              <c:f>Sheet1!$D$1</c:f>
              <c:strCache>
                <c:ptCount val="1"/>
                <c:pt idx="0">
                  <c:v>夫婦と子</c:v>
                </c:pt>
              </c:strCache>
            </c:strRef>
          </c:tx>
          <c:spPr>
            <a:solidFill>
              <a:schemeClr val="bg1">
                <a:lumMod val="95000"/>
              </a:scheme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1990</c:v>
                </c:pt>
                <c:pt idx="1">
                  <c:v>2000</c:v>
                </c:pt>
                <c:pt idx="2">
                  <c:v>2010</c:v>
                </c:pt>
                <c:pt idx="3">
                  <c:v>2020</c:v>
                </c:pt>
                <c:pt idx="4">
                  <c:v>2030</c:v>
                </c:pt>
                <c:pt idx="5">
                  <c:v>2040</c:v>
                </c:pt>
              </c:numCache>
            </c:numRef>
          </c:cat>
          <c:val>
            <c:numRef>
              <c:f>Sheet1!$D$2:$D$7</c:f>
              <c:numCache>
                <c:formatCode>0.0</c:formatCode>
                <c:ptCount val="6"/>
                <c:pt idx="0">
                  <c:v>37.299999999999997</c:v>
                </c:pt>
                <c:pt idx="1">
                  <c:v>31.9</c:v>
                </c:pt>
                <c:pt idx="2">
                  <c:v>27.9</c:v>
                </c:pt>
                <c:pt idx="3">
                  <c:v>26.1</c:v>
                </c:pt>
                <c:pt idx="4">
                  <c:v>24.5</c:v>
                </c:pt>
                <c:pt idx="5">
                  <c:v>23.3</c:v>
                </c:pt>
              </c:numCache>
            </c:numRef>
          </c:val>
          <c:extLst>
            <c:ext xmlns:c16="http://schemas.microsoft.com/office/drawing/2014/chart" uri="{C3380CC4-5D6E-409C-BE32-E72D297353CC}">
              <c16:uniqueId val="{00000002-AC39-4876-99DD-9AF0EF2F2A69}"/>
            </c:ext>
          </c:extLst>
        </c:ser>
        <c:ser>
          <c:idx val="3"/>
          <c:order val="3"/>
          <c:tx>
            <c:strRef>
              <c:f>Sheet1!$E$1</c:f>
              <c:strCache>
                <c:ptCount val="1"/>
                <c:pt idx="0">
                  <c:v>ひとり親と子</c:v>
                </c:pt>
              </c:strCache>
            </c:strRef>
          </c:tx>
          <c:spPr>
            <a:solidFill>
              <a:schemeClr val="accent4">
                <a:lumMod val="60000"/>
                <a:lumOff val="40000"/>
              </a:schemeClr>
            </a:solidFill>
            <a:ln>
              <a:solidFill>
                <a:schemeClr val="bg1"/>
              </a:solidFill>
            </a:ln>
          </c:spPr>
          <c:invertIfNegative val="0"/>
          <c:dLbls>
            <c:dLbl>
              <c:idx val="4"/>
              <c:layout>
                <c:manualLayout>
                  <c:x val="0"/>
                  <c:y val="3.703292226789616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39-4876-99DD-9AF0EF2F2A69}"/>
                </c:ext>
              </c:extLst>
            </c:dLbl>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1990</c:v>
                </c:pt>
                <c:pt idx="1">
                  <c:v>2000</c:v>
                </c:pt>
                <c:pt idx="2">
                  <c:v>2010</c:v>
                </c:pt>
                <c:pt idx="3">
                  <c:v>2020</c:v>
                </c:pt>
                <c:pt idx="4">
                  <c:v>2030</c:v>
                </c:pt>
                <c:pt idx="5">
                  <c:v>2040</c:v>
                </c:pt>
              </c:numCache>
            </c:numRef>
          </c:cat>
          <c:val>
            <c:numRef>
              <c:f>Sheet1!$E$2:$E$7</c:f>
              <c:numCache>
                <c:formatCode>0.0</c:formatCode>
                <c:ptCount val="6"/>
                <c:pt idx="0">
                  <c:v>6.8</c:v>
                </c:pt>
                <c:pt idx="1">
                  <c:v>7.6</c:v>
                </c:pt>
                <c:pt idx="2">
                  <c:v>8.6999999999999993</c:v>
                </c:pt>
                <c:pt idx="3">
                  <c:v>9.3000000000000007</c:v>
                </c:pt>
                <c:pt idx="4">
                  <c:v>9.6</c:v>
                </c:pt>
                <c:pt idx="5">
                  <c:v>9.6999999999999993</c:v>
                </c:pt>
              </c:numCache>
            </c:numRef>
          </c:val>
          <c:extLst>
            <c:ext xmlns:c16="http://schemas.microsoft.com/office/drawing/2014/chart" uri="{C3380CC4-5D6E-409C-BE32-E72D297353CC}">
              <c16:uniqueId val="{00000004-AC39-4876-99DD-9AF0EF2F2A69}"/>
            </c:ext>
          </c:extLst>
        </c:ser>
        <c:ser>
          <c:idx val="4"/>
          <c:order val="4"/>
          <c:tx>
            <c:strRef>
              <c:f>Sheet1!$F$1</c:f>
              <c:strCache>
                <c:ptCount val="1"/>
                <c:pt idx="0">
                  <c:v>その他</c:v>
                </c:pt>
              </c:strCache>
            </c:strRef>
          </c:tx>
          <c:spPr>
            <a:solidFill>
              <a:schemeClr val="accent4">
                <a:lumMod val="20000"/>
                <a:lumOff val="80000"/>
              </a:scheme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1990</c:v>
                </c:pt>
                <c:pt idx="1">
                  <c:v>2000</c:v>
                </c:pt>
                <c:pt idx="2">
                  <c:v>2010</c:v>
                </c:pt>
                <c:pt idx="3">
                  <c:v>2020</c:v>
                </c:pt>
                <c:pt idx="4">
                  <c:v>2030</c:v>
                </c:pt>
                <c:pt idx="5">
                  <c:v>2040</c:v>
                </c:pt>
              </c:numCache>
            </c:numRef>
          </c:cat>
          <c:val>
            <c:numRef>
              <c:f>Sheet1!$F$2:$F$7</c:f>
              <c:numCache>
                <c:formatCode>0.0</c:formatCode>
                <c:ptCount val="6"/>
                <c:pt idx="0">
                  <c:v>17.399999999999999</c:v>
                </c:pt>
                <c:pt idx="1">
                  <c:v>14</c:v>
                </c:pt>
                <c:pt idx="2">
                  <c:v>11.1</c:v>
                </c:pt>
                <c:pt idx="3">
                  <c:v>8.3000000000000007</c:v>
                </c:pt>
                <c:pt idx="4">
                  <c:v>7.2</c:v>
                </c:pt>
                <c:pt idx="5">
                  <c:v>6.6</c:v>
                </c:pt>
              </c:numCache>
            </c:numRef>
          </c:val>
          <c:extLst>
            <c:ext xmlns:c16="http://schemas.microsoft.com/office/drawing/2014/chart" uri="{C3380CC4-5D6E-409C-BE32-E72D297353CC}">
              <c16:uniqueId val="{00000005-AC39-4876-99DD-9AF0EF2F2A69}"/>
            </c:ext>
          </c:extLst>
        </c:ser>
        <c:dLbls>
          <c:showLegendKey val="0"/>
          <c:showVal val="0"/>
          <c:showCatName val="0"/>
          <c:showSerName val="0"/>
          <c:showPercent val="0"/>
          <c:showBubbleSize val="0"/>
        </c:dLbls>
        <c:gapWidth val="60"/>
        <c:overlap val="100"/>
        <c:axId val="237171840"/>
        <c:axId val="237173376"/>
      </c:barChart>
      <c:catAx>
        <c:axId val="237171840"/>
        <c:scaling>
          <c:orientation val="maxMin"/>
        </c:scaling>
        <c:delete val="0"/>
        <c:axPos val="l"/>
        <c:numFmt formatCode="General" sourceLinked="1"/>
        <c:majorTickMark val="out"/>
        <c:minorTickMark val="none"/>
        <c:tickLblPos val="nextTo"/>
        <c:crossAx val="237173376"/>
        <c:crosses val="autoZero"/>
        <c:auto val="1"/>
        <c:lblAlgn val="ctr"/>
        <c:lblOffset val="100"/>
        <c:noMultiLvlLbl val="0"/>
      </c:catAx>
      <c:valAx>
        <c:axId val="237173376"/>
        <c:scaling>
          <c:orientation val="minMax"/>
        </c:scaling>
        <c:delete val="0"/>
        <c:axPos val="t"/>
        <c:majorGridlines/>
        <c:numFmt formatCode="0%" sourceLinked="1"/>
        <c:majorTickMark val="out"/>
        <c:minorTickMark val="none"/>
        <c:tickLblPos val="nextTo"/>
        <c:crossAx val="237171840"/>
        <c:crosses val="autoZero"/>
        <c:crossBetween val="between"/>
      </c:valAx>
    </c:plotArea>
    <c:legend>
      <c:legendPos val="b"/>
      <c:layout>
        <c:manualLayout>
          <c:xMode val="edge"/>
          <c:yMode val="edge"/>
          <c:x val="8.8294693411571118E-2"/>
          <c:y val="0.83807680215776681"/>
          <c:w val="0.86170508623730979"/>
          <c:h val="9.4172905858035214E-2"/>
        </c:manualLayout>
      </c:layout>
      <c:overlay val="0"/>
    </c:legend>
    <c:plotVisOnly val="1"/>
    <c:dispBlanksAs val="gap"/>
    <c:showDLblsOverMax val="0"/>
  </c:chart>
  <c:txPr>
    <a:bodyPr/>
    <a:lstStyle/>
    <a:p>
      <a:pPr>
        <a:defRPr sz="10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21481698167116"/>
          <c:y val="4.4485984965045688E-2"/>
          <c:w val="0.79178699073896053"/>
          <c:h val="0.84478588038233493"/>
        </c:manualLayout>
      </c:layout>
      <c:barChart>
        <c:barDir val="col"/>
        <c:grouping val="stacked"/>
        <c:varyColors val="0"/>
        <c:ser>
          <c:idx val="1"/>
          <c:order val="0"/>
          <c:tx>
            <c:strRef>
              <c:f>Sheet1!$B$1</c:f>
              <c:strCache>
                <c:ptCount val="1"/>
                <c:pt idx="0">
                  <c:v>1Q</c:v>
                </c:pt>
              </c:strCache>
            </c:strRef>
          </c:tx>
          <c:spPr>
            <a:solidFill>
              <a:schemeClr val="accent2">
                <a:lumMod val="20000"/>
                <a:lumOff val="80000"/>
              </a:schemeClr>
            </a:solidFill>
            <a:ln>
              <a:solidFill>
                <a:schemeClr val="bg1">
                  <a:lumMod val="95000"/>
                </a:schemeClr>
              </a:solidFill>
            </a:ln>
          </c:spPr>
          <c:invertIfNegative val="0"/>
          <c:dLbls>
            <c:dLbl>
              <c:idx val="2"/>
              <c:spPr>
                <a:noFill/>
                <a:ln>
                  <a:noFill/>
                </a:ln>
                <a:effectLst/>
              </c:spPr>
              <c:txPr>
                <a:bodyPr/>
                <a:lstStyle/>
                <a:p>
                  <a:pPr>
                    <a:defRPr b="1"/>
                  </a:pPr>
                  <a:endParaRPr lang="ja-JP"/>
                </a:p>
              </c:txPr>
              <c:showLegendKey val="0"/>
              <c:showVal val="1"/>
              <c:showCatName val="0"/>
              <c:showSerName val="0"/>
              <c:showPercent val="0"/>
              <c:showBubbleSize val="0"/>
              <c:extLst>
                <c:ext xmlns:c16="http://schemas.microsoft.com/office/drawing/2014/chart" uri="{C3380CC4-5D6E-409C-BE32-E72D297353CC}">
                  <c16:uniqueId val="{00000000-70EB-47C8-985A-7A28E037A5E5}"/>
                </c:ext>
              </c:extLst>
            </c:dLbl>
            <c:spPr>
              <a:noFill/>
              <a:ln>
                <a:noFill/>
              </a:ln>
              <a:effectLst/>
            </c:spPr>
            <c:txPr>
              <a:bodyPr/>
              <a:lstStyle/>
              <a:p>
                <a:pPr>
                  <a:defRPr b="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3"/>
                <c:pt idx="0">
                  <c:v>20.059999999999999</c:v>
                </c:pt>
                <c:pt idx="1">
                  <c:v>21.06</c:v>
                </c:pt>
                <c:pt idx="2">
                  <c:v>22.06</c:v>
                </c:pt>
              </c:numCache>
            </c:numRef>
          </c:cat>
          <c:val>
            <c:numRef>
              <c:f>Sheet1!$B$2:$B$8</c:f>
              <c:numCache>
                <c:formatCode>#,##0_);[Red]\(#,##0\)</c:formatCode>
                <c:ptCount val="3"/>
                <c:pt idx="0">
                  <c:v>2633</c:v>
                </c:pt>
                <c:pt idx="1">
                  <c:v>3055</c:v>
                </c:pt>
                <c:pt idx="2">
                  <c:v>3254</c:v>
                </c:pt>
              </c:numCache>
            </c:numRef>
          </c:val>
          <c:extLst>
            <c:ext xmlns:c16="http://schemas.microsoft.com/office/drawing/2014/chart" uri="{C3380CC4-5D6E-409C-BE32-E72D297353CC}">
              <c16:uniqueId val="{00000001-70EB-47C8-985A-7A28E037A5E5}"/>
            </c:ext>
          </c:extLst>
        </c:ser>
        <c:ser>
          <c:idx val="2"/>
          <c:order val="1"/>
          <c:tx>
            <c:strRef>
              <c:f>Sheet1!$C$1</c:f>
              <c:strCache>
                <c:ptCount val="1"/>
                <c:pt idx="0">
                  <c:v>2Q</c:v>
                </c:pt>
              </c:strCache>
            </c:strRef>
          </c:tx>
          <c:spPr>
            <a:solidFill>
              <a:schemeClr val="accent2">
                <a:lumMod val="60000"/>
                <a:lumOff val="40000"/>
              </a:schemeClr>
            </a:solidFill>
            <a:ln>
              <a:solidFill>
                <a:schemeClr val="bg1"/>
              </a:solidFill>
            </a:ln>
          </c:spPr>
          <c:invertIfNegative val="0"/>
          <c:dLbls>
            <c:dLbl>
              <c:idx val="2"/>
              <c:spPr>
                <a:noFill/>
                <a:ln>
                  <a:noFill/>
                </a:ln>
                <a:effectLst/>
              </c:spPr>
              <c:txPr>
                <a:bodyPr/>
                <a:lstStyle/>
                <a:p>
                  <a:pPr>
                    <a:defRPr b="1"/>
                  </a:pPr>
                  <a:endParaRPr lang="ja-JP"/>
                </a:p>
              </c:txPr>
              <c:showLegendKey val="0"/>
              <c:showVal val="1"/>
              <c:showCatName val="0"/>
              <c:showSerName val="0"/>
              <c:showPercent val="0"/>
              <c:showBubbleSize val="0"/>
              <c:extLst>
                <c:ext xmlns:c16="http://schemas.microsoft.com/office/drawing/2014/chart" uri="{C3380CC4-5D6E-409C-BE32-E72D297353CC}">
                  <c16:uniqueId val="{00000002-70EB-47C8-985A-7A28E037A5E5}"/>
                </c:ext>
              </c:extLst>
            </c:dLbl>
            <c:spPr>
              <a:noFill/>
              <a:ln>
                <a:noFill/>
              </a:ln>
              <a:effectLst/>
            </c:spPr>
            <c:txPr>
              <a:bodyPr/>
              <a:lstStyle/>
              <a:p>
                <a:pPr>
                  <a:defRPr b="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3"/>
                <c:pt idx="0">
                  <c:v>20.059999999999999</c:v>
                </c:pt>
                <c:pt idx="1">
                  <c:v>21.06</c:v>
                </c:pt>
                <c:pt idx="2">
                  <c:v>22.06</c:v>
                </c:pt>
              </c:numCache>
            </c:numRef>
          </c:cat>
          <c:val>
            <c:numRef>
              <c:f>Sheet1!$C$2:$C$8</c:f>
              <c:numCache>
                <c:formatCode>#,##0_);[Red]\(#,##0\)</c:formatCode>
                <c:ptCount val="3"/>
                <c:pt idx="0">
                  <c:v>3054</c:v>
                </c:pt>
                <c:pt idx="1">
                  <c:v>3413</c:v>
                </c:pt>
                <c:pt idx="2">
                  <c:v>3680</c:v>
                </c:pt>
              </c:numCache>
            </c:numRef>
          </c:val>
          <c:extLst>
            <c:ext xmlns:c16="http://schemas.microsoft.com/office/drawing/2014/chart" uri="{C3380CC4-5D6E-409C-BE32-E72D297353CC}">
              <c16:uniqueId val="{00000003-70EB-47C8-985A-7A28E037A5E5}"/>
            </c:ext>
          </c:extLst>
        </c:ser>
        <c:ser>
          <c:idx val="3"/>
          <c:order val="2"/>
          <c:tx>
            <c:strRef>
              <c:f>Sheet1!$D$1</c:f>
              <c:strCache>
                <c:ptCount val="1"/>
                <c:pt idx="0">
                  <c:v>3Q</c:v>
                </c:pt>
              </c:strCache>
            </c:strRef>
          </c:tx>
          <c:spPr>
            <a:solidFill>
              <a:schemeClr val="accent2">
                <a:lumMod val="75000"/>
              </a:schemeClr>
            </a:solidFill>
            <a:ln>
              <a:solidFill>
                <a:schemeClr val="bg1"/>
              </a:solidFill>
            </a:ln>
          </c:spPr>
          <c:invertIfNegative val="0"/>
          <c:dPt>
            <c:idx val="1"/>
            <c:invertIfNegative val="0"/>
            <c:bubble3D val="0"/>
            <c:extLst>
              <c:ext xmlns:c16="http://schemas.microsoft.com/office/drawing/2014/chart" uri="{C3380CC4-5D6E-409C-BE32-E72D297353CC}">
                <c16:uniqueId val="{00000004-70EB-47C8-985A-7A28E037A5E5}"/>
              </c:ext>
            </c:extLst>
          </c:dPt>
          <c:dPt>
            <c:idx val="2"/>
            <c:invertIfNegative val="0"/>
            <c:bubble3D val="0"/>
            <c:spPr>
              <a:solidFill>
                <a:schemeClr val="bg1">
                  <a:lumMod val="85000"/>
                </a:schemeClr>
              </a:solidFill>
              <a:ln>
                <a:solidFill>
                  <a:schemeClr val="bg1"/>
                </a:solidFill>
              </a:ln>
            </c:spPr>
            <c:extLst>
              <c:ext xmlns:c16="http://schemas.microsoft.com/office/drawing/2014/chart" uri="{C3380CC4-5D6E-409C-BE32-E72D297353CC}">
                <c16:uniqueId val="{00000005-70EB-47C8-985A-7A28E037A5E5}"/>
              </c:ext>
            </c:extLst>
          </c:dPt>
          <c:dLbls>
            <c:dLbl>
              <c:idx val="2"/>
              <c:delete val="1"/>
              <c:extLst>
                <c:ext xmlns:c15="http://schemas.microsoft.com/office/drawing/2012/chart" uri="{CE6537A1-D6FC-4f65-9D91-7224C49458BB}"/>
                <c:ext xmlns:c16="http://schemas.microsoft.com/office/drawing/2014/chart" uri="{C3380CC4-5D6E-409C-BE32-E72D297353CC}">
                  <c16:uniqueId val="{00000005-70EB-47C8-985A-7A28E037A5E5}"/>
                </c:ext>
              </c:extLst>
            </c:dLbl>
            <c:spPr>
              <a:noFill/>
              <a:ln>
                <a:noFill/>
              </a:ln>
              <a:effectLst/>
            </c:spPr>
            <c:txPr>
              <a:bodyPr/>
              <a:lstStyle/>
              <a:p>
                <a:pPr>
                  <a:defRPr b="0" baseline="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3"/>
                <c:pt idx="0">
                  <c:v>20.059999999999999</c:v>
                </c:pt>
                <c:pt idx="1">
                  <c:v>21.06</c:v>
                </c:pt>
                <c:pt idx="2">
                  <c:v>22.06</c:v>
                </c:pt>
              </c:numCache>
            </c:numRef>
          </c:cat>
          <c:val>
            <c:numRef>
              <c:f>Sheet1!$D$2:$D$8</c:f>
              <c:numCache>
                <c:formatCode>#,##0_);[Red]\(#,##0\)</c:formatCode>
                <c:ptCount val="3"/>
                <c:pt idx="0">
                  <c:v>3028</c:v>
                </c:pt>
                <c:pt idx="1">
                  <c:v>3154</c:v>
                </c:pt>
                <c:pt idx="2">
                  <c:v>6226</c:v>
                </c:pt>
              </c:numCache>
            </c:numRef>
          </c:val>
          <c:extLst>
            <c:ext xmlns:c16="http://schemas.microsoft.com/office/drawing/2014/chart" uri="{C3380CC4-5D6E-409C-BE32-E72D297353CC}">
              <c16:uniqueId val="{00000006-70EB-47C8-985A-7A28E037A5E5}"/>
            </c:ext>
          </c:extLst>
        </c:ser>
        <c:ser>
          <c:idx val="0"/>
          <c:order val="3"/>
          <c:tx>
            <c:strRef>
              <c:f>Sheet1!$E$1</c:f>
              <c:strCache>
                <c:ptCount val="1"/>
                <c:pt idx="0">
                  <c:v>4Q</c:v>
                </c:pt>
              </c:strCache>
            </c:strRef>
          </c:tx>
          <c:spPr>
            <a:solidFill>
              <a:schemeClr val="accent2">
                <a:lumMod val="50000"/>
              </a:schemeClr>
            </a:solidFill>
            <a:ln>
              <a:solidFill>
                <a:schemeClr val="bg1"/>
              </a:solidFill>
            </a:ln>
          </c:spPr>
          <c:invertIfNegative val="0"/>
          <c:dLbls>
            <c:dLbl>
              <c:idx val="2"/>
              <c:spPr>
                <a:noFill/>
                <a:ln>
                  <a:noFill/>
                </a:ln>
                <a:effectLst/>
              </c:spPr>
              <c:txPr>
                <a:bodyPr/>
                <a:lstStyle/>
                <a:p>
                  <a:pPr>
                    <a:defRPr b="1" baseline="0">
                      <a:solidFill>
                        <a:schemeClr val="bg1"/>
                      </a:solidFill>
                    </a:defRPr>
                  </a:pPr>
                  <a:endParaRPr lang="ja-JP"/>
                </a:p>
              </c:txPr>
              <c:showLegendKey val="0"/>
              <c:showVal val="1"/>
              <c:showCatName val="0"/>
              <c:showSerName val="0"/>
              <c:showPercent val="0"/>
              <c:showBubbleSize val="0"/>
              <c:extLst>
                <c:ext xmlns:c16="http://schemas.microsoft.com/office/drawing/2014/chart" uri="{C3380CC4-5D6E-409C-BE32-E72D297353CC}">
                  <c16:uniqueId val="{00000004-EC29-401D-A219-13C10C53D1D4}"/>
                </c:ext>
              </c:extLst>
            </c:dLbl>
            <c:spPr>
              <a:noFill/>
              <a:ln>
                <a:noFill/>
              </a:ln>
              <a:effectLst/>
            </c:spPr>
            <c:txPr>
              <a:bodyPr/>
              <a:lstStyle/>
              <a:p>
                <a:pPr>
                  <a:defRPr b="0" baseline="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3"/>
                <c:pt idx="0">
                  <c:v>20.059999999999999</c:v>
                </c:pt>
                <c:pt idx="1">
                  <c:v>21.06</c:v>
                </c:pt>
                <c:pt idx="2">
                  <c:v>22.06</c:v>
                </c:pt>
              </c:numCache>
            </c:numRef>
          </c:cat>
          <c:val>
            <c:numRef>
              <c:f>Sheet1!$E$2:$E$8</c:f>
              <c:numCache>
                <c:formatCode>#,##0_);[Red]\(#,##0\)</c:formatCode>
                <c:ptCount val="3"/>
                <c:pt idx="0">
                  <c:v>3209</c:v>
                </c:pt>
                <c:pt idx="1">
                  <c:v>3176</c:v>
                </c:pt>
              </c:numCache>
            </c:numRef>
          </c:val>
          <c:extLst>
            <c:ext xmlns:c16="http://schemas.microsoft.com/office/drawing/2014/chart" uri="{C3380CC4-5D6E-409C-BE32-E72D297353CC}">
              <c16:uniqueId val="{00000007-70EB-47C8-985A-7A28E037A5E5}"/>
            </c:ext>
          </c:extLst>
        </c:ser>
        <c:dLbls>
          <c:showLegendKey val="0"/>
          <c:showVal val="0"/>
          <c:showCatName val="0"/>
          <c:showSerName val="0"/>
          <c:showPercent val="0"/>
          <c:showBubbleSize val="0"/>
        </c:dLbls>
        <c:gapWidth val="110"/>
        <c:overlap val="100"/>
        <c:axId val="106750336"/>
        <c:axId val="106751872"/>
      </c:barChart>
      <c:lineChart>
        <c:grouping val="standard"/>
        <c:varyColors val="0"/>
        <c:ser>
          <c:idx val="4"/>
          <c:order val="4"/>
          <c:tx>
            <c:strRef>
              <c:f>Sheet1!$F$1</c:f>
              <c:strCache>
                <c:ptCount val="1"/>
                <c:pt idx="0">
                  <c:v>列1</c:v>
                </c:pt>
              </c:strCache>
            </c:strRef>
          </c:tx>
          <c:spPr>
            <a:ln>
              <a:noFill/>
            </a:ln>
          </c:spPr>
          <c:marker>
            <c:symbol val="none"/>
          </c:marker>
          <c:dLbls>
            <c:dLbl>
              <c:idx val="0"/>
              <c:layout>
                <c:manualLayout>
                  <c:x val="-8.7259512071183529E-2"/>
                  <c:y val="-3.5924531254791614E-2"/>
                </c:manualLayout>
              </c:layout>
              <c:spPr/>
              <c:txPr>
                <a:bodyPr/>
                <a:lstStyle/>
                <a:p>
                  <a:pPr>
                    <a:defRPr b="0">
                      <a:solidFill>
                        <a:srgbClr val="C0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EB-47C8-985A-7A28E037A5E5}"/>
                </c:ext>
              </c:extLst>
            </c:dLbl>
            <c:dLbl>
              <c:idx val="1"/>
              <c:layout>
                <c:manualLayout>
                  <c:x val="-9.035025682385335E-2"/>
                  <c:y val="-4.2639396909892845E-2"/>
                </c:manualLayout>
              </c:layout>
              <c:spPr>
                <a:noFill/>
                <a:ln>
                  <a:noFill/>
                </a:ln>
                <a:effectLst/>
              </c:spPr>
              <c:txPr>
                <a:bodyPr/>
                <a:lstStyle/>
                <a:p>
                  <a:pPr>
                    <a:defRPr b="0">
                      <a:solidFill>
                        <a:srgbClr val="C0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EB-47C8-985A-7A28E037A5E5}"/>
                </c:ext>
              </c:extLst>
            </c:dLbl>
            <c:spPr>
              <a:noFill/>
              <a:ln>
                <a:noFill/>
              </a:ln>
              <a:effectLst/>
            </c:spPr>
            <c:txPr>
              <a:bodyPr/>
              <a:lstStyle/>
              <a:p>
                <a:pPr>
                  <a:defRPr>
                    <a:solidFill>
                      <a:srgbClr val="C0000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3"/>
                <c:pt idx="0">
                  <c:v>20.059999999999999</c:v>
                </c:pt>
                <c:pt idx="1">
                  <c:v>21.06</c:v>
                </c:pt>
                <c:pt idx="2">
                  <c:v>22.06</c:v>
                </c:pt>
              </c:numCache>
            </c:numRef>
          </c:cat>
          <c:val>
            <c:numRef>
              <c:f>Sheet1!$F$2:$F$8</c:f>
              <c:numCache>
                <c:formatCode>#,##0_);[Red]\(#,##0\)</c:formatCode>
                <c:ptCount val="3"/>
                <c:pt idx="0">
                  <c:v>11924</c:v>
                </c:pt>
                <c:pt idx="1">
                  <c:v>12798</c:v>
                </c:pt>
                <c:pt idx="2">
                  <c:v>13160</c:v>
                </c:pt>
              </c:numCache>
            </c:numRef>
          </c:val>
          <c:smooth val="0"/>
          <c:extLst>
            <c:ext xmlns:c16="http://schemas.microsoft.com/office/drawing/2014/chart" uri="{C3380CC4-5D6E-409C-BE32-E72D297353CC}">
              <c16:uniqueId val="{0000000A-70EB-47C8-985A-7A28E037A5E5}"/>
            </c:ext>
          </c:extLst>
        </c:ser>
        <c:dLbls>
          <c:showLegendKey val="0"/>
          <c:showVal val="0"/>
          <c:showCatName val="0"/>
          <c:showSerName val="0"/>
          <c:showPercent val="0"/>
          <c:showBubbleSize val="0"/>
        </c:dLbls>
        <c:marker val="1"/>
        <c:smooth val="0"/>
        <c:axId val="106750336"/>
        <c:axId val="106751872"/>
      </c:lineChart>
      <c:catAx>
        <c:axId val="106750336"/>
        <c:scaling>
          <c:orientation val="minMax"/>
        </c:scaling>
        <c:delete val="0"/>
        <c:axPos val="b"/>
        <c:numFmt formatCode="General" sourceLinked="1"/>
        <c:majorTickMark val="out"/>
        <c:minorTickMark val="none"/>
        <c:tickLblPos val="nextTo"/>
        <c:txPr>
          <a:bodyPr/>
          <a:lstStyle/>
          <a:p>
            <a:pPr>
              <a:defRPr>
                <a:solidFill>
                  <a:schemeClr val="tx1">
                    <a:lumMod val="75000"/>
                    <a:lumOff val="25000"/>
                  </a:schemeClr>
                </a:solidFill>
              </a:defRPr>
            </a:pPr>
            <a:endParaRPr lang="ja-JP"/>
          </a:p>
        </c:txPr>
        <c:crossAx val="106751872"/>
        <c:crosses val="autoZero"/>
        <c:auto val="1"/>
        <c:lblAlgn val="ctr"/>
        <c:lblOffset val="100"/>
        <c:noMultiLvlLbl val="0"/>
      </c:catAx>
      <c:valAx>
        <c:axId val="106751872"/>
        <c:scaling>
          <c:orientation val="minMax"/>
          <c:max val="14000"/>
        </c:scaling>
        <c:delete val="0"/>
        <c:axPos val="l"/>
        <c:numFmt formatCode="#,##0_);[Red]\(#,##0\)" sourceLinked="1"/>
        <c:majorTickMark val="out"/>
        <c:minorTickMark val="none"/>
        <c:tickLblPos val="nextTo"/>
        <c:txPr>
          <a:bodyPr/>
          <a:lstStyle/>
          <a:p>
            <a:pPr>
              <a:defRPr sz="1100" b="0">
                <a:solidFill>
                  <a:schemeClr val="tx1">
                    <a:lumMod val="75000"/>
                    <a:lumOff val="25000"/>
                  </a:schemeClr>
                </a:solidFill>
              </a:defRPr>
            </a:pPr>
            <a:endParaRPr lang="ja-JP"/>
          </a:p>
        </c:txPr>
        <c:crossAx val="106750336"/>
        <c:crosses val="autoZero"/>
        <c:crossBetween val="between"/>
        <c:majorUnit val="2000"/>
      </c:valAx>
    </c:plotArea>
    <c:plotVisOnly val="1"/>
    <c:dispBlanksAs val="gap"/>
    <c:showDLblsOverMax val="0"/>
  </c:chart>
  <c:txPr>
    <a:bodyPr/>
    <a:lstStyle/>
    <a:p>
      <a:pPr>
        <a:defRPr sz="12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05594544382971E-2"/>
          <c:y val="6.5321960111427949E-2"/>
          <c:w val="0.834658536395948"/>
          <c:h val="0.73397441436548205"/>
        </c:manualLayout>
      </c:layout>
      <c:lineChart>
        <c:grouping val="standard"/>
        <c:varyColors val="0"/>
        <c:ser>
          <c:idx val="2"/>
          <c:order val="0"/>
          <c:tx>
            <c:strRef>
              <c:f>Sheet1!$B$1</c:f>
              <c:strCache>
                <c:ptCount val="1"/>
                <c:pt idx="0">
                  <c:v>外食（左メモリ）</c:v>
                </c:pt>
              </c:strCache>
            </c:strRef>
          </c:tx>
          <c:spPr>
            <a:ln>
              <a:solidFill>
                <a:srgbClr val="C00000"/>
              </a:solidFill>
            </a:ln>
          </c:spPr>
          <c:marker>
            <c:symbol val="square"/>
            <c:size val="5"/>
            <c:spPr>
              <a:solidFill>
                <a:srgbClr val="C00000"/>
              </a:solidFill>
              <a:ln>
                <a:solidFill>
                  <a:srgbClr val="C00000"/>
                </a:solidFill>
              </a:ln>
            </c:spPr>
          </c:marker>
          <c:cat>
            <c:numRef>
              <c:f>Sheet1!$A$2:$A$30</c:f>
              <c:numCache>
                <c:formatCode>General</c:formatCode>
                <c:ptCount val="29"/>
                <c:pt idx="0">
                  <c:v>1991</c:v>
                </c:pt>
                <c:pt idx="2">
                  <c:v>1993</c:v>
                </c:pt>
                <c:pt idx="4">
                  <c:v>1995</c:v>
                </c:pt>
                <c:pt idx="6">
                  <c:v>1997</c:v>
                </c:pt>
                <c:pt idx="8">
                  <c:v>1999</c:v>
                </c:pt>
                <c:pt idx="10">
                  <c:v>2001</c:v>
                </c:pt>
                <c:pt idx="12">
                  <c:v>2003</c:v>
                </c:pt>
                <c:pt idx="14">
                  <c:v>2005</c:v>
                </c:pt>
                <c:pt idx="16">
                  <c:v>2007</c:v>
                </c:pt>
                <c:pt idx="18">
                  <c:v>2009</c:v>
                </c:pt>
                <c:pt idx="20">
                  <c:v>2011</c:v>
                </c:pt>
                <c:pt idx="22">
                  <c:v>2013</c:v>
                </c:pt>
                <c:pt idx="24">
                  <c:v>2015</c:v>
                </c:pt>
                <c:pt idx="26">
                  <c:v>2017</c:v>
                </c:pt>
                <c:pt idx="28">
                  <c:v>2019</c:v>
                </c:pt>
              </c:numCache>
            </c:numRef>
          </c:cat>
          <c:val>
            <c:numRef>
              <c:f>Sheet1!$B$2:$B$30</c:f>
              <c:numCache>
                <c:formatCode>#,##0_);[Red]\(#,##0\)</c:formatCode>
                <c:ptCount val="29"/>
                <c:pt idx="0">
                  <c:v>27.230799999999999</c:v>
                </c:pt>
                <c:pt idx="1">
                  <c:v>27.734100000000002</c:v>
                </c:pt>
                <c:pt idx="2">
                  <c:v>27.765000000000001</c:v>
                </c:pt>
                <c:pt idx="3">
                  <c:v>27.7042</c:v>
                </c:pt>
                <c:pt idx="4">
                  <c:v>27.866599999999998</c:v>
                </c:pt>
                <c:pt idx="5">
                  <c:v>28.650200000000002</c:v>
                </c:pt>
                <c:pt idx="6">
                  <c:v>29.0702</c:v>
                </c:pt>
                <c:pt idx="7">
                  <c:v>28.496099999999998</c:v>
                </c:pt>
                <c:pt idx="8">
                  <c:v>27.388000000000002</c:v>
                </c:pt>
                <c:pt idx="9">
                  <c:v>26.9925</c:v>
                </c:pt>
                <c:pt idx="10">
                  <c:v>25.854500000000002</c:v>
                </c:pt>
                <c:pt idx="11">
                  <c:v>25.448399999999999</c:v>
                </c:pt>
                <c:pt idx="12">
                  <c:v>24.5684</c:v>
                </c:pt>
                <c:pt idx="13">
                  <c:v>24.482500000000002</c:v>
                </c:pt>
                <c:pt idx="14">
                  <c:v>24.3903</c:v>
                </c:pt>
                <c:pt idx="15">
                  <c:v>24.552299999999999</c:v>
                </c:pt>
                <c:pt idx="16">
                  <c:v>24.590800000000002</c:v>
                </c:pt>
                <c:pt idx="17">
                  <c:v>24.506799999999998</c:v>
                </c:pt>
                <c:pt idx="18">
                  <c:v>23.6599</c:v>
                </c:pt>
                <c:pt idx="19">
                  <c:v>23.488700000000001</c:v>
                </c:pt>
                <c:pt idx="20">
                  <c:v>22.828199999999999</c:v>
                </c:pt>
                <c:pt idx="21">
                  <c:v>23.221699999999998</c:v>
                </c:pt>
                <c:pt idx="22">
                  <c:v>24.009899999999998</c:v>
                </c:pt>
                <c:pt idx="23">
                  <c:v>24.614799999999999</c:v>
                </c:pt>
                <c:pt idx="24">
                  <c:v>25.407800000000002</c:v>
                </c:pt>
                <c:pt idx="25">
                  <c:v>25.455300000000001</c:v>
                </c:pt>
                <c:pt idx="26">
                  <c:v>25.680399999999999</c:v>
                </c:pt>
                <c:pt idx="27">
                  <c:v>25.769200000000001</c:v>
                </c:pt>
                <c:pt idx="28">
                  <c:v>26.043900000000001</c:v>
                </c:pt>
              </c:numCache>
            </c:numRef>
          </c:val>
          <c:smooth val="0"/>
          <c:extLst>
            <c:ext xmlns:c16="http://schemas.microsoft.com/office/drawing/2014/chart" uri="{C3380CC4-5D6E-409C-BE32-E72D297353CC}">
              <c16:uniqueId val="{00000000-CABA-444A-B229-C7866BF01A87}"/>
            </c:ext>
          </c:extLst>
        </c:ser>
        <c:dLbls>
          <c:showLegendKey val="0"/>
          <c:showVal val="0"/>
          <c:showCatName val="0"/>
          <c:showSerName val="0"/>
          <c:showPercent val="0"/>
          <c:showBubbleSize val="0"/>
        </c:dLbls>
        <c:marker val="1"/>
        <c:smooth val="0"/>
        <c:axId val="237265280"/>
        <c:axId val="237266816"/>
      </c:lineChart>
      <c:lineChart>
        <c:grouping val="standard"/>
        <c:varyColors val="0"/>
        <c:ser>
          <c:idx val="0"/>
          <c:order val="1"/>
          <c:tx>
            <c:strRef>
              <c:f>Sheet1!$C$1</c:f>
              <c:strCache>
                <c:ptCount val="1"/>
                <c:pt idx="0">
                  <c:v>中食（右メモリ）</c:v>
                </c:pt>
              </c:strCache>
            </c:strRef>
          </c:tx>
          <c:cat>
            <c:numRef>
              <c:f>Sheet1!$A$2:$A$30</c:f>
              <c:numCache>
                <c:formatCode>General</c:formatCode>
                <c:ptCount val="29"/>
                <c:pt idx="0">
                  <c:v>1991</c:v>
                </c:pt>
                <c:pt idx="2">
                  <c:v>1993</c:v>
                </c:pt>
                <c:pt idx="4">
                  <c:v>1995</c:v>
                </c:pt>
                <c:pt idx="6">
                  <c:v>1997</c:v>
                </c:pt>
                <c:pt idx="8">
                  <c:v>1999</c:v>
                </c:pt>
                <c:pt idx="10">
                  <c:v>2001</c:v>
                </c:pt>
                <c:pt idx="12">
                  <c:v>2003</c:v>
                </c:pt>
                <c:pt idx="14">
                  <c:v>2005</c:v>
                </c:pt>
                <c:pt idx="16">
                  <c:v>2007</c:v>
                </c:pt>
                <c:pt idx="18">
                  <c:v>2009</c:v>
                </c:pt>
                <c:pt idx="20">
                  <c:v>2011</c:v>
                </c:pt>
                <c:pt idx="22">
                  <c:v>2013</c:v>
                </c:pt>
                <c:pt idx="24">
                  <c:v>2015</c:v>
                </c:pt>
                <c:pt idx="26">
                  <c:v>2017</c:v>
                </c:pt>
                <c:pt idx="28">
                  <c:v>2019</c:v>
                </c:pt>
              </c:numCache>
            </c:numRef>
          </c:cat>
          <c:val>
            <c:numRef>
              <c:f>Sheet1!$C$2:$C$30</c:f>
              <c:numCache>
                <c:formatCode>#,##0_);[Red]\(#,##0\)</c:formatCode>
                <c:ptCount val="29"/>
                <c:pt idx="0">
                  <c:v>2.6124999999999998</c:v>
                </c:pt>
                <c:pt idx="1">
                  <c:v>2.7551999999999999</c:v>
                </c:pt>
                <c:pt idx="2">
                  <c:v>2.8988</c:v>
                </c:pt>
                <c:pt idx="3">
                  <c:v>3.0009000000000001</c:v>
                </c:pt>
                <c:pt idx="4">
                  <c:v>3.1434000000000002</c:v>
                </c:pt>
                <c:pt idx="5">
                  <c:v>3.2938000000000001</c:v>
                </c:pt>
                <c:pt idx="6">
                  <c:v>3.6122000000000001</c:v>
                </c:pt>
                <c:pt idx="7">
                  <c:v>4.3956999999999997</c:v>
                </c:pt>
                <c:pt idx="8">
                  <c:v>4.8948</c:v>
                </c:pt>
                <c:pt idx="9">
                  <c:v>4.9878</c:v>
                </c:pt>
                <c:pt idx="10">
                  <c:v>5.12</c:v>
                </c:pt>
                <c:pt idx="11">
                  <c:v>5.1680999999999999</c:v>
                </c:pt>
                <c:pt idx="12">
                  <c:v>5.2576000000000001</c:v>
                </c:pt>
                <c:pt idx="13">
                  <c:v>5.3196000000000003</c:v>
                </c:pt>
                <c:pt idx="14">
                  <c:v>5.5157999999999996</c:v>
                </c:pt>
                <c:pt idx="15">
                  <c:v>5.6047000000000002</c:v>
                </c:pt>
                <c:pt idx="16">
                  <c:v>5.6581000000000001</c:v>
                </c:pt>
                <c:pt idx="17">
                  <c:v>5.5312999999999999</c:v>
                </c:pt>
                <c:pt idx="18">
                  <c:v>5.5682</c:v>
                </c:pt>
                <c:pt idx="19">
                  <c:v>5.6893000000000002</c:v>
                </c:pt>
                <c:pt idx="20">
                  <c:v>5.7782999999999998</c:v>
                </c:pt>
                <c:pt idx="21">
                  <c:v>5.9466999999999999</c:v>
                </c:pt>
                <c:pt idx="22">
                  <c:v>5.9802999999999997</c:v>
                </c:pt>
                <c:pt idx="23">
                  <c:v>6.2468000000000004</c:v>
                </c:pt>
                <c:pt idx="24">
                  <c:v>6.6052999999999997</c:v>
                </c:pt>
                <c:pt idx="25">
                  <c:v>7.0075000000000003</c:v>
                </c:pt>
                <c:pt idx="26">
                  <c:v>7.1626000000000003</c:v>
                </c:pt>
                <c:pt idx="27">
                  <c:v>7.3236999999999997</c:v>
                </c:pt>
                <c:pt idx="28">
                  <c:v>7.2744999999999997</c:v>
                </c:pt>
              </c:numCache>
            </c:numRef>
          </c:val>
          <c:smooth val="0"/>
          <c:extLst>
            <c:ext xmlns:c16="http://schemas.microsoft.com/office/drawing/2014/chart" uri="{C3380CC4-5D6E-409C-BE32-E72D297353CC}">
              <c16:uniqueId val="{00000001-CABA-444A-B229-C7866BF01A87}"/>
            </c:ext>
          </c:extLst>
        </c:ser>
        <c:dLbls>
          <c:showLegendKey val="0"/>
          <c:showVal val="0"/>
          <c:showCatName val="0"/>
          <c:showSerName val="0"/>
          <c:showPercent val="0"/>
          <c:showBubbleSize val="0"/>
        </c:dLbls>
        <c:marker val="1"/>
        <c:smooth val="0"/>
        <c:axId val="237274240"/>
        <c:axId val="237268352"/>
      </c:lineChart>
      <c:catAx>
        <c:axId val="237265280"/>
        <c:scaling>
          <c:orientation val="minMax"/>
        </c:scaling>
        <c:delete val="0"/>
        <c:axPos val="b"/>
        <c:numFmt formatCode="General" sourceLinked="1"/>
        <c:majorTickMark val="out"/>
        <c:minorTickMark val="none"/>
        <c:tickLblPos val="nextTo"/>
        <c:txPr>
          <a:bodyPr rot="-2760000"/>
          <a:lstStyle/>
          <a:p>
            <a:pPr>
              <a:defRPr/>
            </a:pPr>
            <a:endParaRPr lang="ja-JP"/>
          </a:p>
        </c:txPr>
        <c:crossAx val="237266816"/>
        <c:crosses val="autoZero"/>
        <c:auto val="1"/>
        <c:lblAlgn val="ctr"/>
        <c:lblOffset val="100"/>
        <c:noMultiLvlLbl val="0"/>
      </c:catAx>
      <c:valAx>
        <c:axId val="237266816"/>
        <c:scaling>
          <c:orientation val="minMax"/>
          <c:max val="40"/>
        </c:scaling>
        <c:delete val="0"/>
        <c:axPos val="l"/>
        <c:majorGridlines/>
        <c:numFmt formatCode="#,##0_);[Red]\(#,##0\)" sourceLinked="1"/>
        <c:majorTickMark val="out"/>
        <c:minorTickMark val="none"/>
        <c:tickLblPos val="nextTo"/>
        <c:crossAx val="237265280"/>
        <c:crosses val="autoZero"/>
        <c:crossBetween val="between"/>
        <c:majorUnit val="10"/>
      </c:valAx>
      <c:valAx>
        <c:axId val="237268352"/>
        <c:scaling>
          <c:orientation val="minMax"/>
          <c:max val="8"/>
        </c:scaling>
        <c:delete val="0"/>
        <c:axPos val="r"/>
        <c:numFmt formatCode="#,##0_);[Red]\(#,##0\)" sourceLinked="1"/>
        <c:majorTickMark val="out"/>
        <c:minorTickMark val="none"/>
        <c:tickLblPos val="nextTo"/>
        <c:crossAx val="237274240"/>
        <c:crosses val="max"/>
        <c:crossBetween val="between"/>
        <c:majorUnit val="2"/>
      </c:valAx>
      <c:catAx>
        <c:axId val="237274240"/>
        <c:scaling>
          <c:orientation val="minMax"/>
        </c:scaling>
        <c:delete val="1"/>
        <c:axPos val="b"/>
        <c:numFmt formatCode="General" sourceLinked="1"/>
        <c:majorTickMark val="out"/>
        <c:minorTickMark val="none"/>
        <c:tickLblPos val="nextTo"/>
        <c:crossAx val="237268352"/>
        <c:crosses val="autoZero"/>
        <c:auto val="1"/>
        <c:lblAlgn val="ctr"/>
        <c:lblOffset val="100"/>
        <c:noMultiLvlLbl val="0"/>
      </c:catAx>
    </c:plotArea>
    <c:legend>
      <c:legendPos val="r"/>
      <c:layout>
        <c:manualLayout>
          <c:xMode val="edge"/>
          <c:yMode val="edge"/>
          <c:x val="0.45550298332864975"/>
          <c:y val="0.62620218240826009"/>
          <c:w val="0.43711918719270842"/>
          <c:h val="0.15255676361671611"/>
        </c:manualLayout>
      </c:layout>
      <c:overlay val="0"/>
      <c:txPr>
        <a:bodyPr/>
        <a:lstStyle/>
        <a:p>
          <a:pPr>
            <a:defRPr sz="900"/>
          </a:pPr>
          <a:endParaRPr lang="ja-JP"/>
        </a:p>
      </c:txPr>
    </c:legend>
    <c:plotVisOnly val="1"/>
    <c:dispBlanksAs val="gap"/>
    <c:showDLblsOverMax val="0"/>
  </c:chart>
  <c:txPr>
    <a:bodyPr/>
    <a:lstStyle/>
    <a:p>
      <a:pPr>
        <a:defRPr sz="10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strRef>
              <c:f>Sheet1!$B$1</c:f>
              <c:strCache>
                <c:ptCount val="1"/>
                <c:pt idx="0">
                  <c:v>1Q</c:v>
                </c:pt>
              </c:strCache>
            </c:strRef>
          </c:tx>
          <c:spPr>
            <a:solidFill>
              <a:schemeClr val="accent5">
                <a:lumMod val="40000"/>
                <a:lumOff val="60000"/>
              </a:schemeClr>
            </a:solidFill>
            <a:ln>
              <a:solidFill>
                <a:schemeClr val="bg1"/>
              </a:solidFill>
            </a:ln>
          </c:spPr>
          <c:invertIfNegative val="0"/>
          <c:dLbls>
            <c:dLbl>
              <c:idx val="2"/>
              <c:spPr/>
              <c:txPr>
                <a:bodyPr/>
                <a:lstStyle/>
                <a:p>
                  <a:pPr>
                    <a:defRPr b="1"/>
                  </a:pPr>
                  <a:endParaRPr lang="ja-JP"/>
                </a:p>
              </c:txPr>
              <c:showLegendKey val="0"/>
              <c:showVal val="1"/>
              <c:showCatName val="0"/>
              <c:showSerName val="0"/>
              <c:showPercent val="0"/>
              <c:showBubbleSize val="0"/>
              <c:extLst>
                <c:ext xmlns:c16="http://schemas.microsoft.com/office/drawing/2014/chart" uri="{C3380CC4-5D6E-409C-BE32-E72D297353CC}">
                  <c16:uniqueId val="{00000000-75A7-44D7-B530-8BD35B2E17F7}"/>
                </c:ext>
              </c:extLst>
            </c:dLbl>
            <c:spPr>
              <a:noFill/>
              <a:ln>
                <a:noFill/>
              </a:ln>
              <a:effectLst/>
            </c:spPr>
            <c:txPr>
              <a:bodyPr/>
              <a:lstStyle/>
              <a:p>
                <a:pPr>
                  <a:defRPr b="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3"/>
                <c:pt idx="0">
                  <c:v>20.059999999999999</c:v>
                </c:pt>
                <c:pt idx="1">
                  <c:v>21.06</c:v>
                </c:pt>
                <c:pt idx="2">
                  <c:v>22.06</c:v>
                </c:pt>
              </c:numCache>
            </c:numRef>
          </c:cat>
          <c:val>
            <c:numRef>
              <c:f>Sheet1!$B$2:$B$8</c:f>
              <c:numCache>
                <c:formatCode>#,##0_);[Red]\(#,##0\)</c:formatCode>
                <c:ptCount val="3"/>
                <c:pt idx="0">
                  <c:v>42</c:v>
                </c:pt>
                <c:pt idx="1">
                  <c:v>48</c:v>
                </c:pt>
                <c:pt idx="2">
                  <c:v>180</c:v>
                </c:pt>
              </c:numCache>
            </c:numRef>
          </c:val>
          <c:extLst>
            <c:ext xmlns:c16="http://schemas.microsoft.com/office/drawing/2014/chart" uri="{C3380CC4-5D6E-409C-BE32-E72D297353CC}">
              <c16:uniqueId val="{00000001-75A7-44D7-B530-8BD35B2E17F7}"/>
            </c:ext>
          </c:extLst>
        </c:ser>
        <c:ser>
          <c:idx val="3"/>
          <c:order val="1"/>
          <c:tx>
            <c:strRef>
              <c:f>Sheet1!$C$1</c:f>
              <c:strCache>
                <c:ptCount val="1"/>
                <c:pt idx="0">
                  <c:v>2Q</c:v>
                </c:pt>
              </c:strCache>
            </c:strRef>
          </c:tx>
          <c:spPr>
            <a:solidFill>
              <a:schemeClr val="accent5">
                <a:alpha val="96863"/>
              </a:schemeClr>
            </a:solidFill>
            <a:ln>
              <a:solidFill>
                <a:schemeClr val="bg1"/>
              </a:solidFill>
            </a:ln>
          </c:spPr>
          <c:invertIfNegative val="0"/>
          <c:dPt>
            <c:idx val="1"/>
            <c:invertIfNegative val="0"/>
            <c:bubble3D val="0"/>
            <c:extLst>
              <c:ext xmlns:c16="http://schemas.microsoft.com/office/drawing/2014/chart" uri="{C3380CC4-5D6E-409C-BE32-E72D297353CC}">
                <c16:uniqueId val="{00000002-75A7-44D7-B530-8BD35B2E17F7}"/>
              </c:ext>
            </c:extLst>
          </c:dPt>
          <c:dLbls>
            <c:dLbl>
              <c:idx val="2"/>
              <c:spPr/>
              <c:txPr>
                <a:bodyPr/>
                <a:lstStyle/>
                <a:p>
                  <a:pPr>
                    <a:defRPr b="1"/>
                  </a:pPr>
                  <a:endParaRPr lang="ja-JP"/>
                </a:p>
              </c:txPr>
              <c:showLegendKey val="0"/>
              <c:showVal val="1"/>
              <c:showCatName val="0"/>
              <c:showSerName val="0"/>
              <c:showPercent val="0"/>
              <c:showBubbleSize val="0"/>
              <c:extLst>
                <c:ext xmlns:c16="http://schemas.microsoft.com/office/drawing/2014/chart" uri="{C3380CC4-5D6E-409C-BE32-E72D297353CC}">
                  <c16:uniqueId val="{00000003-75A7-44D7-B530-8BD35B2E17F7}"/>
                </c:ext>
              </c:extLst>
            </c:dLbl>
            <c:spPr>
              <a:noFill/>
              <a:ln>
                <a:noFill/>
              </a:ln>
              <a:effectLst/>
            </c:spPr>
            <c:txPr>
              <a:bodyPr/>
              <a:lstStyle/>
              <a:p>
                <a:pPr>
                  <a:defRPr b="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3"/>
                <c:pt idx="0">
                  <c:v>20.059999999999999</c:v>
                </c:pt>
                <c:pt idx="1">
                  <c:v>21.06</c:v>
                </c:pt>
                <c:pt idx="2">
                  <c:v>22.06</c:v>
                </c:pt>
              </c:numCache>
            </c:numRef>
          </c:cat>
          <c:val>
            <c:numRef>
              <c:f>Sheet1!$C$2:$C$8</c:f>
              <c:numCache>
                <c:formatCode>#,##0_);[Red]\(#,##0\)</c:formatCode>
                <c:ptCount val="3"/>
                <c:pt idx="0">
                  <c:v>183</c:v>
                </c:pt>
                <c:pt idx="1">
                  <c:v>321</c:v>
                </c:pt>
                <c:pt idx="2">
                  <c:v>382</c:v>
                </c:pt>
              </c:numCache>
            </c:numRef>
          </c:val>
          <c:extLst>
            <c:ext xmlns:c16="http://schemas.microsoft.com/office/drawing/2014/chart" uri="{C3380CC4-5D6E-409C-BE32-E72D297353CC}">
              <c16:uniqueId val="{00000004-75A7-44D7-B530-8BD35B2E17F7}"/>
            </c:ext>
          </c:extLst>
        </c:ser>
        <c:ser>
          <c:idx val="0"/>
          <c:order val="2"/>
          <c:tx>
            <c:strRef>
              <c:f>Sheet1!$D$1</c:f>
              <c:strCache>
                <c:ptCount val="1"/>
                <c:pt idx="0">
                  <c:v>3Q</c:v>
                </c:pt>
              </c:strCache>
            </c:strRef>
          </c:tx>
          <c:spPr>
            <a:solidFill>
              <a:schemeClr val="accent5">
                <a:lumMod val="75000"/>
              </a:schemeClr>
            </a:solidFill>
            <a:ln>
              <a:solidFill>
                <a:schemeClr val="bg1"/>
              </a:solidFill>
            </a:ln>
          </c:spPr>
          <c:invertIfNegative val="0"/>
          <c:dPt>
            <c:idx val="2"/>
            <c:invertIfNegative val="0"/>
            <c:bubble3D val="0"/>
            <c:spPr>
              <a:solidFill>
                <a:schemeClr val="bg1">
                  <a:lumMod val="85000"/>
                </a:schemeClr>
              </a:solidFill>
              <a:ln>
                <a:solidFill>
                  <a:schemeClr val="bg1"/>
                </a:solidFill>
              </a:ln>
            </c:spPr>
            <c:extLst>
              <c:ext xmlns:c16="http://schemas.microsoft.com/office/drawing/2014/chart" uri="{C3380CC4-5D6E-409C-BE32-E72D297353CC}">
                <c16:uniqueId val="{00000005-75A7-44D7-B530-8BD35B2E17F7}"/>
              </c:ext>
            </c:extLst>
          </c:dPt>
          <c:dLbls>
            <c:dLbl>
              <c:idx val="2"/>
              <c:delete val="1"/>
              <c:extLst>
                <c:ext xmlns:c15="http://schemas.microsoft.com/office/drawing/2012/chart" uri="{CE6537A1-D6FC-4f65-9D91-7224C49458BB}"/>
                <c:ext xmlns:c16="http://schemas.microsoft.com/office/drawing/2014/chart" uri="{C3380CC4-5D6E-409C-BE32-E72D297353CC}">
                  <c16:uniqueId val="{00000005-75A7-44D7-B530-8BD35B2E17F7}"/>
                </c:ext>
              </c:extLst>
            </c:dLbl>
            <c:spPr>
              <a:noFill/>
              <a:ln>
                <a:noFill/>
              </a:ln>
              <a:effectLst/>
            </c:spPr>
            <c:txPr>
              <a:bodyPr/>
              <a:lstStyle/>
              <a:p>
                <a:pPr>
                  <a:defRPr b="0" baseline="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3"/>
                <c:pt idx="0">
                  <c:v>20.059999999999999</c:v>
                </c:pt>
                <c:pt idx="1">
                  <c:v>21.06</c:v>
                </c:pt>
                <c:pt idx="2">
                  <c:v>22.06</c:v>
                </c:pt>
              </c:numCache>
            </c:numRef>
          </c:cat>
          <c:val>
            <c:numRef>
              <c:f>Sheet1!$D$2:$D$8</c:f>
              <c:numCache>
                <c:formatCode>#,##0_);[Red]\(#,##0\)</c:formatCode>
                <c:ptCount val="3"/>
                <c:pt idx="0">
                  <c:v>93</c:v>
                </c:pt>
                <c:pt idx="1">
                  <c:v>192</c:v>
                </c:pt>
                <c:pt idx="2">
                  <c:v>438</c:v>
                </c:pt>
              </c:numCache>
            </c:numRef>
          </c:val>
          <c:extLst>
            <c:ext xmlns:c16="http://schemas.microsoft.com/office/drawing/2014/chart" uri="{C3380CC4-5D6E-409C-BE32-E72D297353CC}">
              <c16:uniqueId val="{00000006-75A7-44D7-B530-8BD35B2E17F7}"/>
            </c:ext>
          </c:extLst>
        </c:ser>
        <c:ser>
          <c:idx val="4"/>
          <c:order val="3"/>
          <c:tx>
            <c:strRef>
              <c:f>Sheet1!$E$1</c:f>
              <c:strCache>
                <c:ptCount val="1"/>
                <c:pt idx="0">
                  <c:v>4Q</c:v>
                </c:pt>
              </c:strCache>
            </c:strRef>
          </c:tx>
          <c:spPr>
            <a:solidFill>
              <a:schemeClr val="accent5">
                <a:lumMod val="50000"/>
              </a:schemeClr>
            </a:solidFill>
            <a:ln>
              <a:solidFill>
                <a:schemeClr val="bg1"/>
              </a:solidFill>
            </a:ln>
          </c:spPr>
          <c:invertIfNegative val="0"/>
          <c:dLbls>
            <c:dLbl>
              <c:idx val="2"/>
              <c:spPr>
                <a:noFill/>
                <a:ln>
                  <a:noFill/>
                </a:ln>
                <a:effectLst/>
              </c:spPr>
              <c:txPr>
                <a:bodyPr/>
                <a:lstStyle/>
                <a:p>
                  <a:pPr>
                    <a:defRPr b="1" baseline="0">
                      <a:solidFill>
                        <a:schemeClr val="bg1"/>
                      </a:solidFill>
                    </a:defRPr>
                  </a:pPr>
                  <a:endParaRPr lang="ja-JP"/>
                </a:p>
              </c:txPr>
              <c:showLegendKey val="0"/>
              <c:showVal val="1"/>
              <c:showCatName val="0"/>
              <c:showSerName val="0"/>
              <c:showPercent val="0"/>
              <c:showBubbleSize val="0"/>
              <c:extLst>
                <c:ext xmlns:c16="http://schemas.microsoft.com/office/drawing/2014/chart" uri="{C3380CC4-5D6E-409C-BE32-E72D297353CC}">
                  <c16:uniqueId val="{00000004-7DB4-4848-96A0-2233D0571291}"/>
                </c:ext>
              </c:extLst>
            </c:dLbl>
            <c:spPr>
              <a:noFill/>
              <a:ln>
                <a:noFill/>
              </a:ln>
              <a:effectLst/>
            </c:spPr>
            <c:txPr>
              <a:bodyPr/>
              <a:lstStyle/>
              <a:p>
                <a:pPr>
                  <a:defRPr b="0" baseline="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3"/>
                <c:pt idx="0">
                  <c:v>20.059999999999999</c:v>
                </c:pt>
                <c:pt idx="1">
                  <c:v>21.06</c:v>
                </c:pt>
                <c:pt idx="2">
                  <c:v>22.06</c:v>
                </c:pt>
              </c:numCache>
            </c:numRef>
          </c:cat>
          <c:val>
            <c:numRef>
              <c:f>Sheet1!$E$2:$E$8</c:f>
              <c:numCache>
                <c:formatCode>#,##0_);[Red]\(#,##0\)</c:formatCode>
                <c:ptCount val="3"/>
                <c:pt idx="0">
                  <c:v>44</c:v>
                </c:pt>
                <c:pt idx="1">
                  <c:v>171</c:v>
                </c:pt>
              </c:numCache>
            </c:numRef>
          </c:val>
          <c:extLst>
            <c:ext xmlns:c16="http://schemas.microsoft.com/office/drawing/2014/chart" uri="{C3380CC4-5D6E-409C-BE32-E72D297353CC}">
              <c16:uniqueId val="{00000007-75A7-44D7-B530-8BD35B2E17F7}"/>
            </c:ext>
          </c:extLst>
        </c:ser>
        <c:dLbls>
          <c:showLegendKey val="0"/>
          <c:showVal val="0"/>
          <c:showCatName val="0"/>
          <c:showSerName val="0"/>
          <c:showPercent val="0"/>
          <c:showBubbleSize val="0"/>
        </c:dLbls>
        <c:gapWidth val="118"/>
        <c:overlap val="100"/>
        <c:axId val="106781312"/>
        <c:axId val="106795392"/>
      </c:barChart>
      <c:lineChart>
        <c:grouping val="standard"/>
        <c:varyColors val="0"/>
        <c:ser>
          <c:idx val="5"/>
          <c:order val="4"/>
          <c:tx>
            <c:strRef>
              <c:f>Sheet1!$F$1</c:f>
              <c:strCache>
                <c:ptCount val="1"/>
                <c:pt idx="0">
                  <c:v>列1</c:v>
                </c:pt>
              </c:strCache>
            </c:strRef>
          </c:tx>
          <c:spPr>
            <a:ln>
              <a:noFill/>
            </a:ln>
          </c:spPr>
          <c:marker>
            <c:symbol val="none"/>
          </c:marker>
          <c:dLbls>
            <c:dLbl>
              <c:idx val="0"/>
              <c:layout>
                <c:manualLayout>
                  <c:x val="-6.3690045836835615E-2"/>
                  <c:y val="-3.233405469675836E-2"/>
                </c:manualLayout>
              </c:layout>
              <c:spPr/>
              <c:txPr>
                <a:bodyPr/>
                <a:lstStyle/>
                <a:p>
                  <a:pPr>
                    <a:defRPr b="0">
                      <a:solidFill>
                        <a:srgbClr val="2C6F98"/>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A7-44D7-B530-8BD35B2E17F7}"/>
                </c:ext>
              </c:extLst>
            </c:dLbl>
            <c:dLbl>
              <c:idx val="1"/>
              <c:layout>
                <c:manualLayout>
                  <c:x val="-5.9002740201989874E-2"/>
                  <c:y val="-4.5667685499545266E-2"/>
                </c:manualLayout>
              </c:layout>
              <c:spPr>
                <a:noFill/>
                <a:ln>
                  <a:noFill/>
                </a:ln>
                <a:effectLst/>
              </c:spPr>
              <c:txPr>
                <a:bodyPr/>
                <a:lstStyle/>
                <a:p>
                  <a:pPr>
                    <a:defRPr b="0">
                      <a:solidFill>
                        <a:srgbClr val="2C6F98"/>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A7-44D7-B530-8BD35B2E17F7}"/>
                </c:ext>
              </c:extLst>
            </c:dLbl>
            <c:dLbl>
              <c:idx val="2"/>
              <c:layout>
                <c:manualLayout>
                  <c:x val="-8.3320338495922339E-2"/>
                  <c:y val="-3.9000870098151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96-4EFA-819B-0FBD6BC0CFF7}"/>
                </c:ext>
              </c:extLst>
            </c:dLbl>
            <c:spPr>
              <a:noFill/>
              <a:ln>
                <a:noFill/>
              </a:ln>
              <a:effectLst/>
            </c:spPr>
            <c:txPr>
              <a:bodyPr/>
              <a:lstStyle/>
              <a:p>
                <a:pPr>
                  <a:defRPr>
                    <a:solidFill>
                      <a:srgbClr val="2C6F98"/>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3"/>
                <c:pt idx="0">
                  <c:v>20.059999999999999</c:v>
                </c:pt>
                <c:pt idx="1">
                  <c:v>21.06</c:v>
                </c:pt>
                <c:pt idx="2">
                  <c:v>22.06</c:v>
                </c:pt>
              </c:numCache>
            </c:numRef>
          </c:cat>
          <c:val>
            <c:numRef>
              <c:f>Sheet1!$F$2:$F$8</c:f>
              <c:numCache>
                <c:formatCode>#,##0_);[Red]\(#,##0\)</c:formatCode>
                <c:ptCount val="3"/>
                <c:pt idx="0">
                  <c:v>362</c:v>
                </c:pt>
                <c:pt idx="1">
                  <c:v>732</c:v>
                </c:pt>
                <c:pt idx="2">
                  <c:v>1000</c:v>
                </c:pt>
              </c:numCache>
            </c:numRef>
          </c:val>
          <c:smooth val="0"/>
          <c:extLst>
            <c:ext xmlns:c16="http://schemas.microsoft.com/office/drawing/2014/chart" uri="{C3380CC4-5D6E-409C-BE32-E72D297353CC}">
              <c16:uniqueId val="{0000000A-75A7-44D7-B530-8BD35B2E17F7}"/>
            </c:ext>
          </c:extLst>
        </c:ser>
        <c:dLbls>
          <c:showLegendKey val="0"/>
          <c:showVal val="0"/>
          <c:showCatName val="0"/>
          <c:showSerName val="0"/>
          <c:showPercent val="0"/>
          <c:showBubbleSize val="0"/>
        </c:dLbls>
        <c:marker val="1"/>
        <c:smooth val="0"/>
        <c:axId val="106781312"/>
        <c:axId val="106795392"/>
      </c:lineChart>
      <c:catAx>
        <c:axId val="106781312"/>
        <c:scaling>
          <c:orientation val="minMax"/>
        </c:scaling>
        <c:delete val="0"/>
        <c:axPos val="b"/>
        <c:numFmt formatCode="General" sourceLinked="1"/>
        <c:majorTickMark val="out"/>
        <c:minorTickMark val="none"/>
        <c:tickLblPos val="nextTo"/>
        <c:txPr>
          <a:bodyPr/>
          <a:lstStyle/>
          <a:p>
            <a:pPr>
              <a:defRPr>
                <a:solidFill>
                  <a:schemeClr val="tx1">
                    <a:lumMod val="75000"/>
                    <a:lumOff val="25000"/>
                  </a:schemeClr>
                </a:solidFill>
              </a:defRPr>
            </a:pPr>
            <a:endParaRPr lang="ja-JP"/>
          </a:p>
        </c:txPr>
        <c:crossAx val="106795392"/>
        <c:crosses val="autoZero"/>
        <c:auto val="1"/>
        <c:lblAlgn val="ctr"/>
        <c:lblOffset val="100"/>
        <c:noMultiLvlLbl val="0"/>
      </c:catAx>
      <c:valAx>
        <c:axId val="106795392"/>
        <c:scaling>
          <c:orientation val="minMax"/>
          <c:max val="1200"/>
        </c:scaling>
        <c:delete val="0"/>
        <c:axPos val="l"/>
        <c:numFmt formatCode="#,##0_);[Red]\(#,##0\)" sourceLinked="1"/>
        <c:majorTickMark val="out"/>
        <c:minorTickMark val="none"/>
        <c:tickLblPos val="nextTo"/>
        <c:txPr>
          <a:bodyPr/>
          <a:lstStyle/>
          <a:p>
            <a:pPr>
              <a:defRPr sz="1100" b="0">
                <a:solidFill>
                  <a:schemeClr val="tx1">
                    <a:lumMod val="75000"/>
                    <a:lumOff val="25000"/>
                  </a:schemeClr>
                </a:solidFill>
              </a:defRPr>
            </a:pPr>
            <a:endParaRPr lang="ja-JP"/>
          </a:p>
        </c:txPr>
        <c:crossAx val="106781312"/>
        <c:crosses val="autoZero"/>
        <c:crossBetween val="between"/>
      </c:valAx>
    </c:plotArea>
    <c:plotVisOnly val="1"/>
    <c:dispBlanksAs val="gap"/>
    <c:showDLblsOverMax val="0"/>
  </c:chart>
  <c:txPr>
    <a:bodyPr/>
    <a:lstStyle/>
    <a:p>
      <a:pPr>
        <a:defRPr sz="12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157280504186407E-2"/>
          <c:y val="4.092025153036026E-2"/>
          <c:w val="0.88273209542374087"/>
          <c:h val="0.73295459663640972"/>
        </c:manualLayout>
      </c:layout>
      <c:barChart>
        <c:barDir val="col"/>
        <c:grouping val="stacked"/>
        <c:varyColors val="0"/>
        <c:ser>
          <c:idx val="0"/>
          <c:order val="0"/>
          <c:tx>
            <c:strRef>
              <c:f>Sheet1!$B$1</c:f>
              <c:strCache>
                <c:ptCount val="1"/>
                <c:pt idx="0">
                  <c:v>本社工場</c:v>
                </c:pt>
              </c:strCache>
            </c:strRef>
          </c:tx>
          <c:spPr>
            <a:solidFill>
              <a:schemeClr val="tx2">
                <a:lumMod val="40000"/>
                <a:lumOff val="60000"/>
              </a:schemeClr>
            </a:solidFill>
            <a:ln>
              <a:solidFill>
                <a:schemeClr val="bg1">
                  <a:alpha val="97000"/>
                </a:schemeClr>
              </a:solidFill>
            </a:ln>
          </c:spPr>
          <c:invertIfNegative val="0"/>
          <c:dPt>
            <c:idx val="3"/>
            <c:invertIfNegative val="0"/>
            <c:bubble3D val="0"/>
            <c:extLst>
              <c:ext xmlns:c16="http://schemas.microsoft.com/office/drawing/2014/chart" uri="{C3380CC4-5D6E-409C-BE32-E72D297353CC}">
                <c16:uniqueId val="{00000001-92C1-4A89-BF48-2469728AABF1}"/>
              </c:ext>
            </c:extLst>
          </c:dPt>
          <c:dPt>
            <c:idx val="8"/>
            <c:invertIfNegative val="0"/>
            <c:bubble3D val="0"/>
            <c:extLst>
              <c:ext xmlns:c16="http://schemas.microsoft.com/office/drawing/2014/chart" uri="{C3380CC4-5D6E-409C-BE32-E72D297353CC}">
                <c16:uniqueId val="{0000000B-30C0-476D-954C-999D689C44BF}"/>
              </c:ext>
            </c:extLst>
          </c:dPt>
          <c:dLbls>
            <c:spPr>
              <a:noFill/>
              <a:ln>
                <a:noFill/>
              </a:ln>
              <a:effectLst/>
            </c:spPr>
            <c:txPr>
              <a:bodyPr wrap="square" lIns="38100" tIns="19050" rIns="38100" bIns="19050" anchor="ctr">
                <a:spAutoFit/>
              </a:bodyPr>
              <a:lstStyle/>
              <a:p>
                <a:pPr>
                  <a:defRPr sz="1200" b="1" baseline="0">
                    <a:solidFill>
                      <a:schemeClr val="tx1">
                        <a:lumMod val="85000"/>
                        <a:lumOff val="15000"/>
                      </a:schemeClr>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8"/>
                <c:pt idx="0">
                  <c:v>20.06
2Q</c:v>
                </c:pt>
                <c:pt idx="1">
                  <c:v>21.06
2Q</c:v>
                </c:pt>
                <c:pt idx="2">
                  <c:v>22.06
2Q</c:v>
                </c:pt>
                <c:pt idx="4">
                  <c:v>19.06</c:v>
                </c:pt>
                <c:pt idx="5">
                  <c:v>20.06</c:v>
                </c:pt>
                <c:pt idx="6">
                  <c:v>21.06</c:v>
                </c:pt>
                <c:pt idx="7">
                  <c:v>22.06
予 </c:v>
                </c:pt>
              </c:strCache>
            </c:strRef>
          </c:cat>
          <c:val>
            <c:numRef>
              <c:f>Sheet1!$B$2:$B$10</c:f>
              <c:numCache>
                <c:formatCode>#,##0_);[Red]\(#,##0\)</c:formatCode>
                <c:ptCount val="8"/>
                <c:pt idx="0">
                  <c:v>3420</c:v>
                </c:pt>
                <c:pt idx="1">
                  <c:v>3679</c:v>
                </c:pt>
                <c:pt idx="2">
                  <c:v>3786</c:v>
                </c:pt>
                <c:pt idx="4">
                  <c:v>6102</c:v>
                </c:pt>
                <c:pt idx="5">
                  <c:v>6903</c:v>
                </c:pt>
                <c:pt idx="6">
                  <c:v>7207</c:v>
                </c:pt>
                <c:pt idx="7">
                  <c:v>7240</c:v>
                </c:pt>
              </c:numCache>
            </c:numRef>
          </c:val>
          <c:extLst>
            <c:ext xmlns:c16="http://schemas.microsoft.com/office/drawing/2014/chart" uri="{C3380CC4-5D6E-409C-BE32-E72D297353CC}">
              <c16:uniqueId val="{00000003-92C1-4A89-BF48-2469728AABF1}"/>
            </c:ext>
          </c:extLst>
        </c:ser>
        <c:ser>
          <c:idx val="1"/>
          <c:order val="1"/>
          <c:tx>
            <c:strRef>
              <c:f>Sheet1!$C$1</c:f>
              <c:strCache>
                <c:ptCount val="1"/>
                <c:pt idx="0">
                  <c:v>関西工場</c:v>
                </c:pt>
              </c:strCache>
            </c:strRef>
          </c:tx>
          <c:spPr>
            <a:solidFill>
              <a:schemeClr val="accent2">
                <a:lumMod val="75000"/>
              </a:schemeClr>
            </a:solidFill>
            <a:ln>
              <a:solidFill>
                <a:schemeClr val="bg1"/>
              </a:solidFill>
            </a:ln>
          </c:spPr>
          <c:invertIfNegative val="0"/>
          <c:dPt>
            <c:idx val="3"/>
            <c:invertIfNegative val="0"/>
            <c:bubble3D val="0"/>
            <c:extLst>
              <c:ext xmlns:c16="http://schemas.microsoft.com/office/drawing/2014/chart" uri="{C3380CC4-5D6E-409C-BE32-E72D297353CC}">
                <c16:uniqueId val="{00000005-92C1-4A89-BF48-2469728AABF1}"/>
              </c:ext>
            </c:extLst>
          </c:dPt>
          <c:dPt>
            <c:idx val="8"/>
            <c:invertIfNegative val="0"/>
            <c:bubble3D val="0"/>
            <c:extLst>
              <c:ext xmlns:c16="http://schemas.microsoft.com/office/drawing/2014/chart" uri="{C3380CC4-5D6E-409C-BE32-E72D297353CC}">
                <c16:uniqueId val="{0000000C-30C0-476D-954C-999D689C44BF}"/>
              </c:ext>
            </c:extLst>
          </c:dPt>
          <c:dLbls>
            <c:spPr>
              <a:noFill/>
              <a:ln>
                <a:noFill/>
              </a:ln>
              <a:effectLst/>
            </c:spPr>
            <c:txPr>
              <a:bodyPr wrap="square" lIns="38100" tIns="19050" rIns="38100" bIns="19050" anchor="ctr">
                <a:spAutoFit/>
              </a:bodyPr>
              <a:lstStyle/>
              <a:p>
                <a:pPr>
                  <a:defRPr sz="1200" b="1" baseline="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8"/>
                <c:pt idx="0">
                  <c:v>20.06
2Q</c:v>
                </c:pt>
                <c:pt idx="1">
                  <c:v>21.06
2Q</c:v>
                </c:pt>
                <c:pt idx="2">
                  <c:v>22.06
2Q</c:v>
                </c:pt>
                <c:pt idx="4">
                  <c:v>19.06</c:v>
                </c:pt>
                <c:pt idx="5">
                  <c:v>20.06</c:v>
                </c:pt>
                <c:pt idx="6">
                  <c:v>21.06</c:v>
                </c:pt>
                <c:pt idx="7">
                  <c:v>22.06
予 </c:v>
                </c:pt>
              </c:strCache>
            </c:strRef>
          </c:cat>
          <c:val>
            <c:numRef>
              <c:f>Sheet1!$C$2:$C$10</c:f>
              <c:numCache>
                <c:formatCode>#,##0_);[Red]\(#,##0\)</c:formatCode>
                <c:ptCount val="8"/>
                <c:pt idx="0">
                  <c:v>2234</c:v>
                </c:pt>
                <c:pt idx="1">
                  <c:v>2408</c:v>
                </c:pt>
                <c:pt idx="2">
                  <c:v>2454</c:v>
                </c:pt>
                <c:pt idx="4">
                  <c:v>4163</c:v>
                </c:pt>
                <c:pt idx="5">
                  <c:v>4763</c:v>
                </c:pt>
                <c:pt idx="6">
                  <c:v>4770</c:v>
                </c:pt>
                <c:pt idx="7">
                  <c:v>4790</c:v>
                </c:pt>
              </c:numCache>
            </c:numRef>
          </c:val>
          <c:extLst>
            <c:ext xmlns:c16="http://schemas.microsoft.com/office/drawing/2014/chart" uri="{C3380CC4-5D6E-409C-BE32-E72D297353CC}">
              <c16:uniqueId val="{00000007-92C1-4A89-BF48-2469728AABF1}"/>
            </c:ext>
          </c:extLst>
        </c:ser>
        <c:ser>
          <c:idx val="2"/>
          <c:order val="2"/>
          <c:tx>
            <c:strRef>
              <c:f>Sheet1!$D$1</c:f>
              <c:strCache>
                <c:ptCount val="1"/>
                <c:pt idx="0">
                  <c:v>富士山麓工場</c:v>
                </c:pt>
              </c:strCache>
            </c:strRef>
          </c:tx>
          <c:spPr>
            <a:solidFill>
              <a:schemeClr val="accent3"/>
            </a:solidFill>
            <a:ln>
              <a:solidFill>
                <a:schemeClr val="bg1"/>
              </a:solidFill>
            </a:ln>
          </c:spPr>
          <c:invertIfNegative val="0"/>
          <c:dPt>
            <c:idx val="3"/>
            <c:invertIfNegative val="0"/>
            <c:bubble3D val="0"/>
            <c:extLst>
              <c:ext xmlns:c16="http://schemas.microsoft.com/office/drawing/2014/chart" uri="{C3380CC4-5D6E-409C-BE32-E72D297353CC}">
                <c16:uniqueId val="{00000004-30C0-476D-954C-999D689C44BF}"/>
              </c:ext>
            </c:extLst>
          </c:dPt>
          <c:dLbls>
            <c:spPr>
              <a:noFill/>
              <a:ln>
                <a:noFill/>
              </a:ln>
              <a:effectLst/>
            </c:spPr>
            <c:txPr>
              <a:bodyPr wrap="square" lIns="38100" tIns="19050" rIns="38100" bIns="19050" anchor="ctr">
                <a:spAutoFit/>
              </a:bodyPr>
              <a:lstStyle/>
              <a:p>
                <a:pPr>
                  <a:defRPr sz="12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8"/>
                <c:pt idx="0">
                  <c:v>20.06
2Q</c:v>
                </c:pt>
                <c:pt idx="1">
                  <c:v>21.06
2Q</c:v>
                </c:pt>
                <c:pt idx="2">
                  <c:v>22.06
2Q</c:v>
                </c:pt>
                <c:pt idx="4">
                  <c:v>19.06</c:v>
                </c:pt>
                <c:pt idx="5">
                  <c:v>20.06</c:v>
                </c:pt>
                <c:pt idx="6">
                  <c:v>21.06</c:v>
                </c:pt>
                <c:pt idx="7">
                  <c:v>22.06
予 </c:v>
                </c:pt>
              </c:strCache>
            </c:strRef>
          </c:cat>
          <c:val>
            <c:numRef>
              <c:f>Sheet1!$D$2:$D$10</c:f>
              <c:numCache>
                <c:formatCode>General</c:formatCode>
                <c:ptCount val="8"/>
                <c:pt idx="0">
                  <c:v>31</c:v>
                </c:pt>
                <c:pt idx="1">
                  <c:v>381</c:v>
                </c:pt>
                <c:pt idx="2">
                  <c:v>693</c:v>
                </c:pt>
                <c:pt idx="5">
                  <c:v>257</c:v>
                </c:pt>
                <c:pt idx="6">
                  <c:v>819</c:v>
                </c:pt>
                <c:pt idx="7" formatCode="#,##0_);[Red]\(#,##0\)">
                  <c:v>1130</c:v>
                </c:pt>
              </c:numCache>
            </c:numRef>
          </c:val>
          <c:extLst>
            <c:ext xmlns:c16="http://schemas.microsoft.com/office/drawing/2014/chart" uri="{C3380CC4-5D6E-409C-BE32-E72D297353CC}">
              <c16:uniqueId val="{00000008-92C1-4A89-BF48-2469728AABF1}"/>
            </c:ext>
          </c:extLst>
        </c:ser>
        <c:dLbls>
          <c:showLegendKey val="0"/>
          <c:showVal val="0"/>
          <c:showCatName val="0"/>
          <c:showSerName val="0"/>
          <c:showPercent val="0"/>
          <c:showBubbleSize val="0"/>
        </c:dLbls>
        <c:gapWidth val="122"/>
        <c:overlap val="100"/>
        <c:axId val="204610560"/>
        <c:axId val="204632832"/>
      </c:barChart>
      <c:catAx>
        <c:axId val="204610560"/>
        <c:scaling>
          <c:orientation val="minMax"/>
        </c:scaling>
        <c:delete val="0"/>
        <c:axPos val="b"/>
        <c:numFmt formatCode="General" sourceLinked="0"/>
        <c:majorTickMark val="none"/>
        <c:minorTickMark val="none"/>
        <c:tickLblPos val="nextTo"/>
        <c:txPr>
          <a:bodyPr/>
          <a:lstStyle/>
          <a:p>
            <a:pPr>
              <a:lnSpc>
                <a:spcPts val="1400"/>
              </a:lnSpc>
              <a:defRPr sz="1200"/>
            </a:pPr>
            <a:endParaRPr lang="ja-JP"/>
          </a:p>
        </c:txPr>
        <c:crossAx val="204632832"/>
        <c:crosses val="autoZero"/>
        <c:auto val="1"/>
        <c:lblAlgn val="ctr"/>
        <c:lblOffset val="100"/>
        <c:noMultiLvlLbl val="0"/>
      </c:catAx>
      <c:valAx>
        <c:axId val="204632832"/>
        <c:scaling>
          <c:orientation val="minMax"/>
        </c:scaling>
        <c:delete val="0"/>
        <c:axPos val="l"/>
        <c:majorGridlines>
          <c:spPr>
            <a:ln w="3175">
              <a:solidFill>
                <a:schemeClr val="bg1">
                  <a:lumMod val="75000"/>
                </a:schemeClr>
              </a:solidFill>
            </a:ln>
          </c:spPr>
        </c:majorGridlines>
        <c:numFmt formatCode="#,##0_);[Red]\(#,##0\)" sourceLinked="1"/>
        <c:majorTickMark val="out"/>
        <c:minorTickMark val="none"/>
        <c:tickLblPos val="nextTo"/>
        <c:spPr>
          <a:ln>
            <a:noFill/>
          </a:ln>
        </c:spPr>
        <c:txPr>
          <a:bodyPr/>
          <a:lstStyle/>
          <a:p>
            <a:pPr>
              <a:defRPr sz="1200"/>
            </a:pPr>
            <a:endParaRPr lang="ja-JP"/>
          </a:p>
        </c:txPr>
        <c:crossAx val="204610560"/>
        <c:crosses val="autoZero"/>
        <c:crossBetween val="between"/>
        <c:majorUnit val="3000"/>
      </c:valAx>
    </c:plotArea>
    <c:legend>
      <c:legendPos val="b"/>
      <c:layout>
        <c:manualLayout>
          <c:xMode val="edge"/>
          <c:yMode val="edge"/>
          <c:x val="0.22612752623445884"/>
          <c:y val="0.91635163660494179"/>
          <c:w val="0.53242956019117782"/>
          <c:h val="7.5998258481529857E-2"/>
        </c:manualLayout>
      </c:layout>
      <c:overlay val="0"/>
    </c:legend>
    <c:plotVisOnly val="1"/>
    <c:dispBlanksAs val="gap"/>
    <c:showDLblsOverMax val="0"/>
  </c:chart>
  <c:txPr>
    <a:bodyPr/>
    <a:lstStyle/>
    <a:p>
      <a:pPr>
        <a:defRPr sz="11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7249457964005"/>
          <c:y val="4.3679625984251971E-2"/>
          <c:w val="0.69861628103889217"/>
          <c:h val="0.80603048012782863"/>
        </c:manualLayout>
      </c:layout>
      <c:barChart>
        <c:barDir val="col"/>
        <c:grouping val="stacked"/>
        <c:varyColors val="0"/>
        <c:ser>
          <c:idx val="0"/>
          <c:order val="0"/>
          <c:tx>
            <c:strRef>
              <c:f>Sheet1!$B$1</c:f>
              <c:strCache>
                <c:ptCount val="1"/>
                <c:pt idx="0">
                  <c:v>本社工場</c:v>
                </c:pt>
              </c:strCache>
            </c:strRef>
          </c:tx>
          <c:spPr>
            <a:solidFill>
              <a:schemeClr val="accent1">
                <a:lumMod val="60000"/>
                <a:lumOff val="40000"/>
              </a:schemeClr>
            </a:solidFill>
            <a:ln>
              <a:solidFill>
                <a:schemeClr val="bg1"/>
              </a:solidFill>
            </a:ln>
            <a:effectLst/>
          </c:spPr>
          <c:invertIfNegative val="0"/>
          <c:dPt>
            <c:idx val="0"/>
            <c:invertIfNegative val="0"/>
            <c:bubble3D val="0"/>
            <c:spPr>
              <a:solidFill>
                <a:schemeClr val="accent1">
                  <a:lumMod val="60000"/>
                  <a:lumOff val="40000"/>
                </a:schemeClr>
              </a:solidFill>
              <a:ln>
                <a:solidFill>
                  <a:schemeClr val="bg1"/>
                </a:solidFill>
              </a:ln>
              <a:effectLst/>
            </c:spPr>
            <c:extLst>
              <c:ext xmlns:c16="http://schemas.microsoft.com/office/drawing/2014/chart" uri="{C3380CC4-5D6E-409C-BE32-E72D297353CC}">
                <c16:uniqueId val="{00000005-E35D-44C4-A67F-3BE56CF053C7}"/>
              </c:ext>
            </c:extLst>
          </c:dPt>
          <c:dPt>
            <c:idx val="5"/>
            <c:invertIfNegative val="0"/>
            <c:bubble3D val="0"/>
            <c:spPr>
              <a:solidFill>
                <a:schemeClr val="accent1">
                  <a:lumMod val="60000"/>
                  <a:lumOff val="40000"/>
                </a:schemeClr>
              </a:solidFill>
              <a:ln>
                <a:solidFill>
                  <a:schemeClr val="bg1"/>
                </a:solidFill>
              </a:ln>
              <a:effectLst/>
            </c:spPr>
            <c:extLst>
              <c:ext xmlns:c16="http://schemas.microsoft.com/office/drawing/2014/chart" uri="{C3380CC4-5D6E-409C-BE32-E72D297353CC}">
                <c16:uniqueId val="{00000002-E35D-44C4-A67F-3BE56CF053C7}"/>
              </c:ext>
            </c:extLst>
          </c:dPt>
          <c:dLbls>
            <c:dLbl>
              <c:idx val="0"/>
              <c:layout>
                <c:manualLayout>
                  <c:x val="2.2514637853477083E-3"/>
                  <c:y val="-3.8078421248475677E-3"/>
                </c:manualLayout>
              </c:layout>
              <c:showLegendKey val="0"/>
              <c:showVal val="1"/>
              <c:showCatName val="0"/>
              <c:showSerName val="0"/>
              <c:showPercent val="0"/>
              <c:showBubbleSize val="0"/>
              <c:extLst>
                <c:ext xmlns:c15="http://schemas.microsoft.com/office/drawing/2012/chart" uri="{CE6537A1-D6FC-4f65-9D91-7224C49458BB}">
                  <c15:layout>
                    <c:manualLayout>
                      <c:w val="6.8183676990972636E-2"/>
                      <c:h val="0.11538215898756583"/>
                    </c:manualLayout>
                  </c15:layout>
                </c:ext>
                <c:ext xmlns:c16="http://schemas.microsoft.com/office/drawing/2014/chart" uri="{C3380CC4-5D6E-409C-BE32-E72D297353CC}">
                  <c16:uniqueId val="{00000005-E35D-44C4-A67F-3BE56CF053C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21.06
2Q</c:v>
                </c:pt>
                <c:pt idx="1">
                  <c:v>22.06
2Q</c:v>
                </c:pt>
                <c:pt idx="3">
                  <c:v>19.06</c:v>
                </c:pt>
                <c:pt idx="4">
                  <c:v>20.06</c:v>
                </c:pt>
                <c:pt idx="5">
                  <c:v>21.06</c:v>
                </c:pt>
                <c:pt idx="6">
                  <c:v>22.06
予</c:v>
                </c:pt>
              </c:strCache>
            </c:strRef>
          </c:cat>
          <c:val>
            <c:numRef>
              <c:f>Sheet1!$B$2:$B$8</c:f>
              <c:numCache>
                <c:formatCode>#,##0;"▲ "#,##0</c:formatCode>
                <c:ptCount val="7"/>
                <c:pt idx="0">
                  <c:v>660</c:v>
                </c:pt>
                <c:pt idx="1">
                  <c:v>682</c:v>
                </c:pt>
                <c:pt idx="3">
                  <c:v>648</c:v>
                </c:pt>
                <c:pt idx="4">
                  <c:v>838</c:v>
                </c:pt>
                <c:pt idx="5">
                  <c:v>1254</c:v>
                </c:pt>
                <c:pt idx="6">
                  <c:v>1300</c:v>
                </c:pt>
              </c:numCache>
            </c:numRef>
          </c:val>
          <c:extLst>
            <c:ext xmlns:c16="http://schemas.microsoft.com/office/drawing/2014/chart" uri="{C3380CC4-5D6E-409C-BE32-E72D297353CC}">
              <c16:uniqueId val="{00000000-DD0C-4EF2-8236-E8EFF160047B}"/>
            </c:ext>
          </c:extLst>
        </c:ser>
        <c:ser>
          <c:idx val="1"/>
          <c:order val="1"/>
          <c:tx>
            <c:strRef>
              <c:f>Sheet1!$C$1</c:f>
              <c:strCache>
                <c:ptCount val="1"/>
                <c:pt idx="0">
                  <c:v>関西工場</c:v>
                </c:pt>
              </c:strCache>
            </c:strRef>
          </c:tx>
          <c:spPr>
            <a:solidFill>
              <a:schemeClr val="accent2"/>
            </a:solidFill>
            <a:ln>
              <a:solidFill>
                <a:schemeClr val="bg1"/>
              </a:solidFill>
            </a:ln>
            <a:effectLst/>
          </c:spPr>
          <c:invertIfNegative val="0"/>
          <c:dPt>
            <c:idx val="0"/>
            <c:invertIfNegative val="0"/>
            <c:bubble3D val="0"/>
            <c:spPr>
              <a:solidFill>
                <a:srgbClr val="C0504D"/>
              </a:solidFill>
              <a:ln>
                <a:solidFill>
                  <a:schemeClr val="bg1"/>
                </a:solidFill>
              </a:ln>
              <a:effectLst/>
            </c:spPr>
            <c:extLst>
              <c:ext xmlns:c16="http://schemas.microsoft.com/office/drawing/2014/chart" uri="{C3380CC4-5D6E-409C-BE32-E72D297353CC}">
                <c16:uniqueId val="{00000006-E35D-44C4-A67F-3BE56CF053C7}"/>
              </c:ext>
            </c:extLst>
          </c:dPt>
          <c:dPt>
            <c:idx val="5"/>
            <c:invertIfNegative val="0"/>
            <c:bubble3D val="0"/>
            <c:spPr>
              <a:solidFill>
                <a:srgbClr val="C0504D"/>
              </a:solidFill>
              <a:ln>
                <a:solidFill>
                  <a:schemeClr val="bg1"/>
                </a:solidFill>
              </a:ln>
              <a:effectLst/>
            </c:spPr>
            <c:extLst>
              <c:ext xmlns:c16="http://schemas.microsoft.com/office/drawing/2014/chart" uri="{C3380CC4-5D6E-409C-BE32-E72D297353CC}">
                <c16:uniqueId val="{00000004-E35D-44C4-A67F-3BE56CF053C7}"/>
              </c:ext>
            </c:extLst>
          </c:dPt>
          <c:dLbls>
            <c:dLbl>
              <c:idx val="0"/>
              <c:layout>
                <c:manualLayout>
                  <c:x val="1.5010152536242742E-3"/>
                  <c:y val="7.6158341706417457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3382579240604469E-2"/>
                      <c:h val="9.291500591737975E-2"/>
                    </c:manualLayout>
                  </c15:layout>
                </c:ext>
                <c:ext xmlns:c16="http://schemas.microsoft.com/office/drawing/2014/chart" uri="{C3380CC4-5D6E-409C-BE32-E72D297353CC}">
                  <c16:uniqueId val="{00000006-E35D-44C4-A67F-3BE56CF053C7}"/>
                </c:ext>
              </c:extLst>
            </c:dLbl>
            <c:dLbl>
              <c:idx val="1"/>
              <c:layout>
                <c:manualLayout>
                  <c:x val="-3.139222983501693E-17"/>
                  <c:y val="7.61598409158847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57-4E9F-9E23-77E86B3E1253}"/>
                </c:ext>
              </c:extLst>
            </c:dLbl>
            <c:dLbl>
              <c:idx val="5"/>
              <c:layout>
                <c:manualLayout>
                  <c:x val="2.2515819755251779E-3"/>
                  <c:y val="-5.711838147744704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9177585469226808E-2"/>
                      <c:h val="8.8726214667006087E-2"/>
                    </c:manualLayout>
                  </c15:layout>
                </c:ext>
                <c:ext xmlns:c16="http://schemas.microsoft.com/office/drawing/2014/chart" uri="{C3380CC4-5D6E-409C-BE32-E72D297353CC}">
                  <c16:uniqueId val="{00000004-E35D-44C4-A67F-3BE56CF053C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21.06
2Q</c:v>
                </c:pt>
                <c:pt idx="1">
                  <c:v>22.06
2Q</c:v>
                </c:pt>
                <c:pt idx="3">
                  <c:v>19.06</c:v>
                </c:pt>
                <c:pt idx="4">
                  <c:v>20.06</c:v>
                </c:pt>
                <c:pt idx="5">
                  <c:v>21.06</c:v>
                </c:pt>
                <c:pt idx="6">
                  <c:v>22.06
予</c:v>
                </c:pt>
              </c:strCache>
            </c:strRef>
          </c:cat>
          <c:val>
            <c:numRef>
              <c:f>Sheet1!$C$2:$C$8</c:f>
              <c:numCache>
                <c:formatCode>#,##0;"▲ "#,##0</c:formatCode>
                <c:ptCount val="7"/>
                <c:pt idx="0">
                  <c:v>84</c:v>
                </c:pt>
                <c:pt idx="1">
                  <c:v>135</c:v>
                </c:pt>
                <c:pt idx="3">
                  <c:v>294</c:v>
                </c:pt>
                <c:pt idx="4">
                  <c:v>269</c:v>
                </c:pt>
                <c:pt idx="5">
                  <c:v>225</c:v>
                </c:pt>
                <c:pt idx="6">
                  <c:v>250</c:v>
                </c:pt>
              </c:numCache>
            </c:numRef>
          </c:val>
          <c:extLst>
            <c:ext xmlns:c16="http://schemas.microsoft.com/office/drawing/2014/chart" uri="{C3380CC4-5D6E-409C-BE32-E72D297353CC}">
              <c16:uniqueId val="{00000001-DD0C-4EF2-8236-E8EFF160047B}"/>
            </c:ext>
          </c:extLst>
        </c:ser>
        <c:ser>
          <c:idx val="2"/>
          <c:order val="2"/>
          <c:tx>
            <c:strRef>
              <c:f>Sheet1!$D$1</c:f>
              <c:strCache>
                <c:ptCount val="1"/>
                <c:pt idx="0">
                  <c:v>富士山麓工場</c:v>
                </c:pt>
              </c:strCache>
            </c:strRef>
          </c:tx>
          <c:spPr>
            <a:solidFill>
              <a:schemeClr val="accent3"/>
            </a:solidFill>
            <a:ln>
              <a:solidFill>
                <a:schemeClr val="bg1"/>
              </a:solidFill>
            </a:ln>
            <a:effectLst/>
          </c:spPr>
          <c:invertIfNegative val="0"/>
          <c:dPt>
            <c:idx val="0"/>
            <c:invertIfNegative val="0"/>
            <c:bubble3D val="0"/>
            <c:spPr>
              <a:solidFill>
                <a:srgbClr val="9BBB59"/>
              </a:solidFill>
              <a:ln>
                <a:solidFill>
                  <a:schemeClr val="bg1"/>
                </a:solidFill>
              </a:ln>
              <a:effectLst/>
            </c:spPr>
            <c:extLst>
              <c:ext xmlns:c16="http://schemas.microsoft.com/office/drawing/2014/chart" uri="{C3380CC4-5D6E-409C-BE32-E72D297353CC}">
                <c16:uniqueId val="{00000007-E35D-44C4-A67F-3BE56CF053C7}"/>
              </c:ext>
            </c:extLst>
          </c:dPt>
          <c:dPt>
            <c:idx val="1"/>
            <c:invertIfNegative val="0"/>
            <c:bubble3D val="0"/>
            <c:spPr>
              <a:solidFill>
                <a:schemeClr val="accent3"/>
              </a:solidFill>
              <a:ln>
                <a:solidFill>
                  <a:schemeClr val="bg1"/>
                </a:solidFill>
              </a:ln>
              <a:effectLst/>
            </c:spPr>
            <c:extLst>
              <c:ext xmlns:c16="http://schemas.microsoft.com/office/drawing/2014/chart" uri="{C3380CC4-5D6E-409C-BE32-E72D297353CC}">
                <c16:uniqueId val="{00000003-DD0C-4EF2-8236-E8EFF160047B}"/>
              </c:ext>
            </c:extLst>
          </c:dPt>
          <c:dPt>
            <c:idx val="5"/>
            <c:invertIfNegative val="0"/>
            <c:bubble3D val="0"/>
            <c:spPr>
              <a:solidFill>
                <a:srgbClr val="9BBB59"/>
              </a:solidFill>
              <a:ln>
                <a:solidFill>
                  <a:schemeClr val="bg1"/>
                </a:solidFill>
              </a:ln>
              <a:effectLst/>
            </c:spPr>
            <c:extLst>
              <c:ext xmlns:c16="http://schemas.microsoft.com/office/drawing/2014/chart" uri="{C3380CC4-5D6E-409C-BE32-E72D297353CC}">
                <c16:uniqueId val="{00000003-E35D-44C4-A67F-3BE56CF053C7}"/>
              </c:ext>
            </c:extLst>
          </c:dPt>
          <c:dLbls>
            <c:dLbl>
              <c:idx val="0"/>
              <c:layout>
                <c:manualLayout>
                  <c:x val="1.5010152536243018E-3"/>
                  <c:y val="1.1993675734785047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5D-44C4-A67F-3BE56CF053C7}"/>
                </c:ext>
              </c:extLst>
            </c:dLbl>
            <c:dLbl>
              <c:idx val="3"/>
              <c:delete val="1"/>
              <c:extLst>
                <c:ext xmlns:c15="http://schemas.microsoft.com/office/drawing/2012/chart" uri="{CE6537A1-D6FC-4f65-9D91-7224C49458BB}"/>
                <c:ext xmlns:c16="http://schemas.microsoft.com/office/drawing/2014/chart" uri="{C3380CC4-5D6E-409C-BE32-E72D297353CC}">
                  <c16:uniqueId val="{00000002-2D57-4E9F-9E23-77E86B3E125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21.06
2Q</c:v>
                </c:pt>
                <c:pt idx="1">
                  <c:v>22.06
2Q</c:v>
                </c:pt>
                <c:pt idx="3">
                  <c:v>19.06</c:v>
                </c:pt>
                <c:pt idx="4">
                  <c:v>20.06</c:v>
                </c:pt>
                <c:pt idx="5">
                  <c:v>21.06</c:v>
                </c:pt>
                <c:pt idx="6">
                  <c:v>22.06
予</c:v>
                </c:pt>
              </c:strCache>
            </c:strRef>
          </c:cat>
          <c:val>
            <c:numRef>
              <c:f>Sheet1!$D$2:$D$8</c:f>
              <c:numCache>
                <c:formatCode>#,##0;"▲ "#,##0</c:formatCode>
                <c:ptCount val="7"/>
                <c:pt idx="0">
                  <c:v>-375</c:v>
                </c:pt>
                <c:pt idx="1">
                  <c:v>-255</c:v>
                </c:pt>
                <c:pt idx="3">
                  <c:v>0</c:v>
                </c:pt>
                <c:pt idx="4">
                  <c:v>-745</c:v>
                </c:pt>
                <c:pt idx="5">
                  <c:v>-746</c:v>
                </c:pt>
                <c:pt idx="6">
                  <c:v>-550</c:v>
                </c:pt>
              </c:numCache>
            </c:numRef>
          </c:val>
          <c:extLst>
            <c:ext xmlns:c16="http://schemas.microsoft.com/office/drawing/2014/chart" uri="{C3380CC4-5D6E-409C-BE32-E72D297353CC}">
              <c16:uniqueId val="{00000002-DD0C-4EF2-8236-E8EFF160047B}"/>
            </c:ext>
          </c:extLst>
        </c:ser>
        <c:dLbls>
          <c:showLegendKey val="0"/>
          <c:showVal val="0"/>
          <c:showCatName val="0"/>
          <c:showSerName val="0"/>
          <c:showPercent val="0"/>
          <c:showBubbleSize val="0"/>
        </c:dLbls>
        <c:gapWidth val="150"/>
        <c:overlap val="100"/>
        <c:axId val="625419352"/>
        <c:axId val="625417056"/>
      </c:barChart>
      <c:catAx>
        <c:axId val="625419352"/>
        <c:scaling>
          <c:orientation val="minMax"/>
        </c:scaling>
        <c:delete val="0"/>
        <c:axPos val="b"/>
        <c:numFmt formatCode="General" sourceLinked="1"/>
        <c:majorTickMark val="none"/>
        <c:minorTickMark val="none"/>
        <c:tickLblPos val="low"/>
        <c:spPr>
          <a:noFill/>
          <a:ln w="15875" cap="flat" cmpd="sng" algn="ctr">
            <a:solidFill>
              <a:schemeClr val="tx1">
                <a:lumMod val="75000"/>
                <a:lumOff val="25000"/>
              </a:schemeClr>
            </a:solidFill>
            <a:round/>
          </a:ln>
          <a:effectLst/>
        </c:spPr>
        <c:txPr>
          <a:bodyPr rot="-60000000" spcFirstLastPara="1" vertOverflow="ellipsis" vert="horz" wrap="square" anchor="ctr" anchorCtr="1"/>
          <a:lstStyle/>
          <a:p>
            <a:pPr>
              <a:lnSpc>
                <a:spcPts val="1600"/>
              </a:lnSpc>
              <a:defRPr sz="1197"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crossAx val="625417056"/>
        <c:crosses val="autoZero"/>
        <c:auto val="0"/>
        <c:lblAlgn val="ctr"/>
        <c:lblOffset val="100"/>
        <c:noMultiLvlLbl val="0"/>
      </c:catAx>
      <c:valAx>
        <c:axId val="625417056"/>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crossAx val="625419352"/>
        <c:crosses val="autoZero"/>
        <c:crossBetween val="between"/>
      </c:valAx>
      <c:spPr>
        <a:noFill/>
        <a:ln>
          <a:noFill/>
        </a:ln>
        <a:effectLst/>
      </c:spPr>
    </c:plotArea>
    <c:legend>
      <c:legendPos val="r"/>
      <c:layout>
        <c:manualLayout>
          <c:xMode val="edge"/>
          <c:yMode val="edge"/>
          <c:x val="0.81264939634427791"/>
          <c:y val="0.31355265748031497"/>
          <c:w val="0.18553236352890917"/>
          <c:h val="0.376019685039370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74163348938724E-2"/>
          <c:y val="0.11630303415433699"/>
          <c:w val="0.9607076007025942"/>
          <c:h val="0.66401501488869041"/>
        </c:manualLayout>
      </c:layout>
      <c:barChart>
        <c:barDir val="col"/>
        <c:grouping val="stacked"/>
        <c:varyColors val="0"/>
        <c:ser>
          <c:idx val="0"/>
          <c:order val="0"/>
          <c:tx>
            <c:strRef>
              <c:f>Sheet1!$B$1</c:f>
              <c:strCache>
                <c:ptCount val="1"/>
                <c:pt idx="0">
                  <c:v>列1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600" b="1">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21.06
2Q
営業利益</c:v>
                </c:pt>
                <c:pt idx="9">
                  <c:v>22.06
2Q
営業利益</c:v>
                </c:pt>
              </c:strCache>
            </c:strRef>
          </c:cat>
          <c:val>
            <c:numRef>
              <c:f>Sheet1!$B$2:$B$11</c:f>
              <c:numCache>
                <c:formatCode>General</c:formatCode>
                <c:ptCount val="10"/>
                <c:pt idx="0" formatCode="#,##0_);[Red]\(#,##0\)">
                  <c:v>369</c:v>
                </c:pt>
                <c:pt idx="9" formatCode="#,##0_);[Red]\(#,##0\)">
                  <c:v>562</c:v>
                </c:pt>
              </c:numCache>
            </c:numRef>
          </c:val>
          <c:extLst>
            <c:ext xmlns:c16="http://schemas.microsoft.com/office/drawing/2014/chart" uri="{C3380CC4-5D6E-409C-BE32-E72D297353CC}">
              <c16:uniqueId val="{00000000-5ABD-4012-8955-0788E3E5E052}"/>
            </c:ext>
          </c:extLst>
        </c:ser>
        <c:ser>
          <c:idx val="1"/>
          <c:order val="1"/>
          <c:tx>
            <c:strRef>
              <c:f>Sheet1!$C$1</c:f>
              <c:strCache>
                <c:ptCount val="1"/>
                <c:pt idx="0">
                  <c:v>列2</c:v>
                </c:pt>
              </c:strCache>
            </c:strRef>
          </c:tx>
          <c:spPr>
            <a:noFill/>
          </c:spPr>
          <c:invertIfNegative val="0"/>
          <c:cat>
            <c:strRef>
              <c:f>Sheet1!$A$2:$A$11</c:f>
              <c:strCache>
                <c:ptCount val="10"/>
                <c:pt idx="0">
                  <c:v>21.06
2Q
営業利益</c:v>
                </c:pt>
                <c:pt idx="9">
                  <c:v>22.06
2Q
営業利益</c:v>
                </c:pt>
              </c:strCache>
            </c:strRef>
          </c:cat>
          <c:val>
            <c:numRef>
              <c:f>Sheet1!$C$2:$C$11</c:f>
              <c:numCache>
                <c:formatCode>General</c:formatCode>
                <c:ptCount val="10"/>
                <c:pt idx="1">
                  <c:v>369</c:v>
                </c:pt>
                <c:pt idx="2">
                  <c:v>835</c:v>
                </c:pt>
                <c:pt idx="3">
                  <c:v>721</c:v>
                </c:pt>
                <c:pt idx="4" formatCode="#,##0_);[Red]\(#,##0\)">
                  <c:v>626</c:v>
                </c:pt>
                <c:pt idx="5" formatCode="#,##0_);[Red]\(#,##0\)">
                  <c:v>524</c:v>
                </c:pt>
                <c:pt idx="6">
                  <c:v>524</c:v>
                </c:pt>
                <c:pt idx="7" formatCode="#,##0_);[Red]\(#,##0\)">
                  <c:v>574</c:v>
                </c:pt>
                <c:pt idx="8">
                  <c:v>562</c:v>
                </c:pt>
              </c:numCache>
            </c:numRef>
          </c:val>
          <c:extLst>
            <c:ext xmlns:c16="http://schemas.microsoft.com/office/drawing/2014/chart" uri="{C3380CC4-5D6E-409C-BE32-E72D297353CC}">
              <c16:uniqueId val="{00000001-5ABD-4012-8955-0788E3E5E052}"/>
            </c:ext>
          </c:extLst>
        </c:ser>
        <c:ser>
          <c:idx val="2"/>
          <c:order val="2"/>
          <c:tx>
            <c:strRef>
              <c:f>Sheet1!$D$1</c:f>
              <c:strCache>
                <c:ptCount val="1"/>
                <c:pt idx="0">
                  <c:v>列3</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0"/>
          <c:dLbls>
            <c:dLbl>
              <c:idx val="1"/>
              <c:layout>
                <c:manualLayout>
                  <c:x val="0"/>
                  <c:y val="-3.418423593959645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BD-4012-8955-0788E3E5E052}"/>
                </c:ext>
              </c:extLst>
            </c:dLbl>
            <c:spPr>
              <a:noFill/>
              <a:ln>
                <a:noFill/>
              </a:ln>
              <a:effectLst/>
            </c:spPr>
            <c:txPr>
              <a:bodyPr/>
              <a:lstStyle/>
              <a:p>
                <a:pPr>
                  <a:defRPr sz="1400" b="1">
                    <a:solidFill>
                      <a:schemeClr val="tx1">
                        <a:lumMod val="75000"/>
                        <a:lumOff val="25000"/>
                      </a:schemeClr>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21.06
2Q
営業利益</c:v>
                </c:pt>
                <c:pt idx="9">
                  <c:v>22.06
2Q
営業利益</c:v>
                </c:pt>
              </c:strCache>
            </c:strRef>
          </c:cat>
          <c:val>
            <c:numRef>
              <c:f>Sheet1!$D$2:$D$11</c:f>
              <c:numCache>
                <c:formatCode>"＋"0</c:formatCode>
                <c:ptCount val="10"/>
                <c:pt idx="1">
                  <c:v>466</c:v>
                </c:pt>
                <c:pt idx="2">
                  <c:v>67</c:v>
                </c:pt>
                <c:pt idx="6">
                  <c:v>78</c:v>
                </c:pt>
              </c:numCache>
            </c:numRef>
          </c:val>
          <c:extLst>
            <c:ext xmlns:c16="http://schemas.microsoft.com/office/drawing/2014/chart" uri="{C3380CC4-5D6E-409C-BE32-E72D297353CC}">
              <c16:uniqueId val="{00000003-5ABD-4012-8955-0788E3E5E052}"/>
            </c:ext>
          </c:extLst>
        </c:ser>
        <c:ser>
          <c:idx val="3"/>
          <c:order val="3"/>
          <c:tx>
            <c:strRef>
              <c:f>Sheet1!$E$1</c:f>
              <c:strCache>
                <c:ptCount val="1"/>
                <c:pt idx="0">
                  <c:v>列4</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dLbl>
              <c:idx val="3"/>
              <c:layout>
                <c:manualLayout>
                  <c:x val="1.9066950519011402E-3"/>
                  <c:y val="4.2756192072934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BD-4012-8955-0788E3E5E052}"/>
                </c:ext>
              </c:extLst>
            </c:dLbl>
            <c:dLbl>
              <c:idx val="4"/>
              <c:layout>
                <c:manualLayout>
                  <c:x val="-6.5486575655832794E-17"/>
                  <c:y val="9.1029683681745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BD-4012-8955-0788E3E5E052}"/>
                </c:ext>
              </c:extLst>
            </c:dLbl>
            <c:dLbl>
              <c:idx val="6"/>
              <c:layout>
                <c:manualLayout>
                  <c:x val="-1.7860181498822116E-3"/>
                  <c:y val="2.6067124752157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0A-4E7F-999F-294B02D0B5EC}"/>
                </c:ext>
              </c:extLst>
            </c:dLbl>
            <c:dLbl>
              <c:idx val="8"/>
              <c:layout>
                <c:manualLayout>
                  <c:x val="0"/>
                  <c:y val="-4.0962624610532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06-4435-9EBB-07162C204402}"/>
                </c:ext>
              </c:extLst>
            </c:dLbl>
            <c:spPr>
              <a:noFill/>
              <a:ln>
                <a:noFill/>
              </a:ln>
              <a:effectLst/>
            </c:spPr>
            <c:txPr>
              <a:bodyPr/>
              <a:lstStyle/>
              <a:p>
                <a:pPr>
                  <a:defRPr sz="1400" b="1">
                    <a:solidFill>
                      <a:schemeClr val="tx1">
                        <a:lumMod val="75000"/>
                        <a:lumOff val="25000"/>
                      </a:schemeClr>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21.06
2Q
営業利益</c:v>
                </c:pt>
                <c:pt idx="9">
                  <c:v>22.06
2Q
営業利益</c:v>
                </c:pt>
              </c:strCache>
            </c:strRef>
          </c:cat>
          <c:val>
            <c:numRef>
              <c:f>Sheet1!$E$2:$E$11</c:f>
              <c:numCache>
                <c:formatCode>General</c:formatCode>
                <c:ptCount val="10"/>
                <c:pt idx="3" formatCode="&quot;▲&quot;0">
                  <c:v>181</c:v>
                </c:pt>
                <c:pt idx="4" formatCode="&quot;▲&quot;0">
                  <c:v>95</c:v>
                </c:pt>
                <c:pt idx="5" formatCode="&quot;▲&quot;0">
                  <c:v>102</c:v>
                </c:pt>
                <c:pt idx="7" formatCode="&quot;▲&quot;0">
                  <c:v>28</c:v>
                </c:pt>
                <c:pt idx="8" formatCode="&quot;▲&quot;0">
                  <c:v>12</c:v>
                </c:pt>
              </c:numCache>
            </c:numRef>
          </c:val>
          <c:extLst>
            <c:ext xmlns:c16="http://schemas.microsoft.com/office/drawing/2014/chart" uri="{C3380CC4-5D6E-409C-BE32-E72D297353CC}">
              <c16:uniqueId val="{00000006-5ABD-4012-8955-0788E3E5E052}"/>
            </c:ext>
          </c:extLst>
        </c:ser>
        <c:dLbls>
          <c:showLegendKey val="0"/>
          <c:showVal val="0"/>
          <c:showCatName val="0"/>
          <c:showSerName val="0"/>
          <c:showPercent val="0"/>
          <c:showBubbleSize val="0"/>
        </c:dLbls>
        <c:gapWidth val="8"/>
        <c:overlap val="100"/>
        <c:axId val="118429184"/>
        <c:axId val="118430720"/>
      </c:barChart>
      <c:catAx>
        <c:axId val="118429184"/>
        <c:scaling>
          <c:orientation val="minMax"/>
        </c:scaling>
        <c:delete val="0"/>
        <c:axPos val="b"/>
        <c:numFmt formatCode="General" sourceLinked="0"/>
        <c:majorTickMark val="none"/>
        <c:minorTickMark val="none"/>
        <c:tickLblPos val="nextTo"/>
        <c:txPr>
          <a:bodyPr/>
          <a:lstStyle/>
          <a:p>
            <a:pPr>
              <a:lnSpc>
                <a:spcPts val="1600"/>
              </a:lnSpc>
              <a:defRPr b="1"/>
            </a:pPr>
            <a:endParaRPr lang="ja-JP"/>
          </a:p>
        </c:txPr>
        <c:crossAx val="118430720"/>
        <c:crosses val="autoZero"/>
        <c:auto val="1"/>
        <c:lblAlgn val="ctr"/>
        <c:lblOffset val="100"/>
        <c:noMultiLvlLbl val="0"/>
      </c:catAx>
      <c:valAx>
        <c:axId val="118430720"/>
        <c:scaling>
          <c:orientation val="minMax"/>
          <c:max val="1000"/>
          <c:min val="0"/>
        </c:scaling>
        <c:delete val="0"/>
        <c:axPos val="l"/>
        <c:majorGridlines>
          <c:spPr>
            <a:ln>
              <a:solidFill>
                <a:schemeClr val="bg1">
                  <a:lumMod val="50000"/>
                </a:schemeClr>
              </a:solidFill>
            </a:ln>
          </c:spPr>
        </c:majorGridlines>
        <c:numFmt formatCode="#,##0_);[Red]\(#,##0\)" sourceLinked="1"/>
        <c:majorTickMark val="none"/>
        <c:minorTickMark val="none"/>
        <c:tickLblPos val="none"/>
        <c:spPr>
          <a:ln>
            <a:noFill/>
          </a:ln>
        </c:spPr>
        <c:crossAx val="118429184"/>
        <c:crosses val="autoZero"/>
        <c:crossBetween val="between"/>
        <c:majorUnit val="500"/>
      </c:valAx>
      <c:spPr>
        <a:ln>
          <a:noFill/>
        </a:ln>
      </c:spPr>
    </c:plotArea>
    <c:plotVisOnly val="1"/>
    <c:dispBlanksAs val="gap"/>
    <c:showDLblsOverMax val="0"/>
  </c:chart>
  <c:txPr>
    <a:bodyPr/>
    <a:lstStyle/>
    <a:p>
      <a:pPr>
        <a:defRPr sz="12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95613185836494E-2"/>
          <c:y val="3.1124781726908572E-2"/>
          <c:w val="0.96535603186947483"/>
          <c:h val="0.89351578007379961"/>
        </c:manualLayout>
      </c:layout>
      <c:barChart>
        <c:barDir val="col"/>
        <c:grouping val="clustered"/>
        <c:varyColors val="0"/>
        <c:ser>
          <c:idx val="0"/>
          <c:order val="0"/>
          <c:tx>
            <c:strRef>
              <c:f>Sheet1!$B$1</c:f>
              <c:strCache>
                <c:ptCount val="1"/>
                <c:pt idx="0">
                  <c:v>伸び率</c:v>
                </c:pt>
              </c:strCache>
            </c:strRef>
          </c:tx>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c:spPr>
          <c:invertIfNegative val="0"/>
          <c:dPt>
            <c:idx val="6"/>
            <c:invertIfNegative val="0"/>
            <c:bubble3D val="0"/>
            <c:spPr>
              <a:gradFill>
                <a:gsLst>
                  <a:gs pos="0">
                    <a:schemeClr val="bg1">
                      <a:lumMod val="50000"/>
                    </a:schemeClr>
                  </a:gs>
                  <a:gs pos="48000">
                    <a:schemeClr val="bg1">
                      <a:lumMod val="50000"/>
                    </a:schemeClr>
                  </a:gs>
                  <a:gs pos="100000">
                    <a:schemeClr val="bg1">
                      <a:lumMod val="50000"/>
                      <a:alpha val="59000"/>
                    </a:schemeClr>
                  </a:gs>
                </a:gsLst>
                <a:lin ang="16200000" scaled="1"/>
              </a:gradFill>
              <a:ln>
                <a:noFill/>
              </a:ln>
              <a:effectLst/>
            </c:spPr>
            <c:extLst>
              <c:ext xmlns:c16="http://schemas.microsoft.com/office/drawing/2014/chart" uri="{C3380CC4-5D6E-409C-BE32-E72D297353CC}">
                <c16:uniqueId val="{00000003-068B-4352-955A-23D4B274D4F3}"/>
              </c:ext>
            </c:extLst>
          </c:dPt>
          <c:dLbls>
            <c:dLbl>
              <c:idx val="3"/>
              <c:layout>
                <c:manualLayout>
                  <c:x val="5.4547203804387618E-3"/>
                  <c:y val="0.171313604391023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C0-4897-A834-4B3600B1D462}"/>
                </c:ext>
              </c:extLst>
            </c:dLbl>
            <c:dLbl>
              <c:idx val="6"/>
              <c:tx>
                <c:rich>
                  <a:bodyPr/>
                  <a:lstStyle/>
                  <a:p>
                    <a:fld id="{EBF5D2FD-FBD0-47A2-A5AF-42DB37A517E3}" type="VALUE">
                      <a:rPr lang="en-US" altLang="ja-JP" baseline="0">
                        <a:solidFill>
                          <a:schemeClr val="tx1">
                            <a:lumMod val="50000"/>
                            <a:lumOff val="50000"/>
                          </a:schemeClr>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8B-4352-955A-23D4B274D4F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カット3P豆腐</c:v>
                </c:pt>
                <c:pt idx="1">
                  <c:v>充填豆腐</c:v>
                </c:pt>
                <c:pt idx="2">
                  <c:v>焼豆腐</c:v>
                </c:pt>
                <c:pt idx="3">
                  <c:v>厚揚げ</c:v>
                </c:pt>
                <c:pt idx="4">
                  <c:v>油揚げ</c:v>
                </c:pt>
                <c:pt idx="5">
                  <c:v>木綿・絹豆腐</c:v>
                </c:pt>
                <c:pt idx="6">
                  <c:v>合計</c:v>
                </c:pt>
              </c:strCache>
            </c:strRef>
          </c:cat>
          <c:val>
            <c:numRef>
              <c:f>Sheet1!$B$2:$B$8</c:f>
              <c:numCache>
                <c:formatCode>0.0;"▲ "0.0</c:formatCode>
                <c:ptCount val="7"/>
                <c:pt idx="0">
                  <c:v>12.8</c:v>
                </c:pt>
                <c:pt idx="1">
                  <c:v>11.2</c:v>
                </c:pt>
                <c:pt idx="2">
                  <c:v>14.8</c:v>
                </c:pt>
                <c:pt idx="3">
                  <c:v>-1.5</c:v>
                </c:pt>
                <c:pt idx="4">
                  <c:v>10.8</c:v>
                </c:pt>
                <c:pt idx="5">
                  <c:v>6.2</c:v>
                </c:pt>
                <c:pt idx="6">
                  <c:v>7.2</c:v>
                </c:pt>
              </c:numCache>
            </c:numRef>
          </c:val>
          <c:extLst>
            <c:ext xmlns:c16="http://schemas.microsoft.com/office/drawing/2014/chart" uri="{C3380CC4-5D6E-409C-BE32-E72D297353CC}">
              <c16:uniqueId val="{00000000-068B-4352-955A-23D4B274D4F3}"/>
            </c:ext>
          </c:extLst>
        </c:ser>
        <c:dLbls>
          <c:showLegendKey val="0"/>
          <c:showVal val="0"/>
          <c:showCatName val="0"/>
          <c:showSerName val="0"/>
          <c:showPercent val="0"/>
          <c:showBubbleSize val="0"/>
        </c:dLbls>
        <c:gapWidth val="200"/>
        <c:overlap val="-27"/>
        <c:axId val="654963160"/>
        <c:axId val="654964800"/>
      </c:barChart>
      <c:catAx>
        <c:axId val="654963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crossAx val="654964800"/>
        <c:crosses val="autoZero"/>
        <c:auto val="1"/>
        <c:lblAlgn val="ctr"/>
        <c:lblOffset val="100"/>
        <c:noMultiLvlLbl val="0"/>
      </c:catAx>
      <c:valAx>
        <c:axId val="654964800"/>
        <c:scaling>
          <c:orientation val="minMax"/>
        </c:scaling>
        <c:delete val="0"/>
        <c:axPos val="l"/>
        <c:numFmt formatCode="0.0;&quot;▲ &quot;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crossAx val="654963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tx1">
              <a:lumMod val="75000"/>
              <a:lumOff val="25000"/>
            </a:schemeClr>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01301711590342E-2"/>
          <c:y val="0"/>
          <c:w val="0.89464599737532813"/>
          <c:h val="0.92309350393700784"/>
        </c:manualLayout>
      </c:layout>
      <c:bubbleChart>
        <c:varyColors val="0"/>
        <c:ser>
          <c:idx val="0"/>
          <c:order val="0"/>
          <c:tx>
            <c:strRef>
              <c:f>Sheet1!$B$1</c:f>
              <c:strCache>
                <c:ptCount val="1"/>
                <c:pt idx="0">
                  <c:v>販売単価</c:v>
                </c:pt>
              </c:strCache>
            </c:strRef>
          </c:tx>
          <c:spPr>
            <a:solidFill>
              <a:schemeClr val="accent1">
                <a:alpha val="75000"/>
              </a:schemeClr>
            </a:solidFill>
            <a:ln>
              <a:noFill/>
            </a:ln>
            <a:effectLst/>
          </c:spPr>
          <c:invertIfNegative val="0"/>
          <c:dLbls>
            <c:dLbl>
              <c:idx val="0"/>
              <c:layout>
                <c:manualLayout>
                  <c:x val="-0.10924418868158446"/>
                  <c:y val="3.1249999999999716E-3"/>
                </c:manualLayout>
              </c:layout>
              <c:dLblPos val="r"/>
              <c:showLegendKey val="0"/>
              <c:showVal val="0"/>
              <c:showCatName val="0"/>
              <c:showSerName val="0"/>
              <c:showPercent val="0"/>
              <c:showBubbleSize val="1"/>
              <c:extLst>
                <c:ext xmlns:c15="http://schemas.microsoft.com/office/drawing/2012/chart" uri="{CE6537A1-D6FC-4f65-9D91-7224C49458BB}">
                  <c15:layout>
                    <c:manualLayout>
                      <c:w val="0.10665634457993867"/>
                      <c:h val="6.1281250000000002E-2"/>
                    </c:manualLayout>
                  </c15:layout>
                </c:ext>
                <c:ext xmlns:c16="http://schemas.microsoft.com/office/drawing/2014/chart" uri="{C3380CC4-5D6E-409C-BE32-E72D297353CC}">
                  <c16:uniqueId val="{00000006-DBA2-4907-8333-28CFD5C96100}"/>
                </c:ext>
              </c:extLst>
            </c:dLbl>
            <c:dLbl>
              <c:idx val="1"/>
              <c:layout>
                <c:manualLayout>
                  <c:x val="-5.6453709241108277E-2"/>
                  <c:y val="-8.1250000000000017E-2"/>
                </c:manualLayout>
              </c:layout>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0C4D-43D9-8C7D-75B2DC008808}"/>
                </c:ext>
              </c:extLst>
            </c:dLbl>
            <c:dLbl>
              <c:idx val="2"/>
              <c:layout>
                <c:manualLayout>
                  <c:x val="-9.9899518727656358E-2"/>
                  <c:y val="3.1250000000000002E-3"/>
                </c:manualLayout>
              </c:layout>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DBA2-4907-8333-28CFD5C96100}"/>
                </c:ext>
              </c:extLst>
            </c:dLbl>
            <c:dLbl>
              <c:idx val="3"/>
              <c:layout>
                <c:manualLayout>
                  <c:x val="-0.12226648077820657"/>
                  <c:y val="-1.1458200967217994E-16"/>
                </c:manualLayout>
              </c:layout>
              <c:dLblPos val="r"/>
              <c:showLegendKey val="0"/>
              <c:showVal val="0"/>
              <c:showCatName val="0"/>
              <c:showSerName val="0"/>
              <c:showPercent val="0"/>
              <c:showBubbleSize val="1"/>
              <c:extLst>
                <c:ext xmlns:c15="http://schemas.microsoft.com/office/drawing/2012/chart" uri="{CE6537A1-D6FC-4f65-9D91-7224C49458BB}">
                  <c15:layout>
                    <c:manualLayout>
                      <c:w val="0.13998966535433072"/>
                      <c:h val="5.5031249999999997E-2"/>
                    </c:manualLayout>
                  </c15:layout>
                </c:ext>
                <c:ext xmlns:c16="http://schemas.microsoft.com/office/drawing/2014/chart" uri="{C3380CC4-5D6E-409C-BE32-E72D297353CC}">
                  <c16:uniqueId val="{00000004-DBA2-4907-8333-28CFD5C96100}"/>
                </c:ext>
              </c:extLst>
            </c:dLbl>
            <c:dLbl>
              <c:idx val="4"/>
              <c:layout>
                <c:manualLayout>
                  <c:x val="-9.7513167414879087E-2"/>
                  <c:y val="6.2499999999999431E-3"/>
                </c:manualLayout>
              </c:layout>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0C4D-43D9-8C7D-75B2DC008808}"/>
                </c:ext>
              </c:extLst>
            </c:dLbl>
            <c:dLbl>
              <c:idx val="5"/>
              <c:layout>
                <c:manualLayout>
                  <c:x val="-5.9511450686218034E-2"/>
                  <c:y val="-1.5624999999999986E-2"/>
                </c:manualLayout>
              </c:layout>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5346-4E12-AD42-706E33B8DC09}"/>
                </c:ext>
              </c:extLst>
            </c:dLbl>
            <c:dLbl>
              <c:idx val="6"/>
              <c:layout>
                <c:manualLayout>
                  <c:x val="-0.10944214650924475"/>
                  <c:y val="0"/>
                </c:manualLayout>
              </c:layout>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0C4D-43D9-8C7D-75B2DC00880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Sheet1!$A$2:$A$10</c:f>
              <c:numCache>
                <c:formatCode>0.0%</c:formatCode>
                <c:ptCount val="9"/>
                <c:pt idx="0">
                  <c:v>0.14228692670366239</c:v>
                </c:pt>
                <c:pt idx="1">
                  <c:v>5.5632310116731754E-2</c:v>
                </c:pt>
                <c:pt idx="2">
                  <c:v>6.2030115610859582E-2</c:v>
                </c:pt>
                <c:pt idx="3">
                  <c:v>-5.7273739444444471E-2</c:v>
                </c:pt>
                <c:pt idx="4">
                  <c:v>9.6853460087719334E-2</c:v>
                </c:pt>
                <c:pt idx="5">
                  <c:v>0.13493672435643567</c:v>
                </c:pt>
                <c:pt idx="6">
                  <c:v>1.5451715062587024E-2</c:v>
                </c:pt>
                <c:pt idx="7">
                  <c:v>-0.22376482285714283</c:v>
                </c:pt>
                <c:pt idx="8">
                  <c:v>0.28775908889267465</c:v>
                </c:pt>
              </c:numCache>
            </c:numRef>
          </c:xVal>
          <c:yVal>
            <c:numRef>
              <c:f>Sheet1!$B$2:$B$10</c:f>
              <c:numCache>
                <c:formatCode>0.00</c:formatCode>
                <c:ptCount val="9"/>
                <c:pt idx="0">
                  <c:v>53.318165398570301</c:v>
                </c:pt>
                <c:pt idx="1">
                  <c:v>53.495787438515237</c:v>
                </c:pt>
                <c:pt idx="2">
                  <c:v>33.554728366514219</c:v>
                </c:pt>
                <c:pt idx="3">
                  <c:v>34.886923494580188</c:v>
                </c:pt>
                <c:pt idx="4">
                  <c:v>46.96958788441269</c:v>
                </c:pt>
                <c:pt idx="5">
                  <c:v>57.590269101019601</c:v>
                </c:pt>
                <c:pt idx="6">
                  <c:v>53.915045791772449</c:v>
                </c:pt>
                <c:pt idx="7">
                  <c:v>53.214558421455131</c:v>
                </c:pt>
                <c:pt idx="8">
                  <c:v>43.229964769906651</c:v>
                </c:pt>
              </c:numCache>
            </c:numRef>
          </c:yVal>
          <c:bubbleSize>
            <c:numRef>
              <c:f>Sheet1!$C$2:$C$10</c:f>
              <c:numCache>
                <c:formatCode>#,##0_);[Red]\(#,##0\)</c:formatCode>
                <c:ptCount val="9"/>
                <c:pt idx="0">
                  <c:v>1042.0638739999999</c:v>
                </c:pt>
                <c:pt idx="1">
                  <c:v>555.31944099999998</c:v>
                </c:pt>
                <c:pt idx="2">
                  <c:v>1240.2496349999999</c:v>
                </c:pt>
                <c:pt idx="3">
                  <c:v>736.92789300000004</c:v>
                </c:pt>
                <c:pt idx="4">
                  <c:v>1140.4151589999999</c:v>
                </c:pt>
                <c:pt idx="5">
                  <c:v>347.81308999999999</c:v>
                </c:pt>
                <c:pt idx="6">
                  <c:v>1473.4756649999999</c:v>
                </c:pt>
                <c:pt idx="7">
                  <c:v>164.289253</c:v>
                </c:pt>
                <c:pt idx="8">
                  <c:v>650.57059300000003</c:v>
                </c:pt>
              </c:numCache>
            </c:numRef>
          </c:bubbleSize>
          <c:bubble3D val="1"/>
          <c:extLst>
            <c:ext xmlns:c16="http://schemas.microsoft.com/office/drawing/2014/chart" uri="{C3380CC4-5D6E-409C-BE32-E72D297353CC}">
              <c16:uniqueId val="{00000000-DBA2-4907-8333-28CFD5C96100}"/>
            </c:ext>
          </c:extLst>
        </c:ser>
        <c:ser>
          <c:idx val="1"/>
          <c:order val="1"/>
          <c:tx>
            <c:strRef>
              <c:f>Sheet1!$D$1</c:f>
              <c:strCache>
                <c:ptCount val="1"/>
                <c:pt idx="0">
                  <c:v>列1</c:v>
                </c:pt>
              </c:strCache>
            </c:strRef>
          </c:tx>
          <c:spPr>
            <a:solidFill>
              <a:schemeClr val="accent3">
                <a:alpha val="75000"/>
              </a:schemeClr>
            </a:solidFill>
            <a:ln>
              <a:noFill/>
            </a:ln>
            <a:effectLst/>
          </c:spPr>
          <c:invertIfNegative val="0"/>
          <c:xVal>
            <c:numRef>
              <c:f>Sheet1!$A$2:$A$10</c:f>
              <c:numCache>
                <c:formatCode>0.0%</c:formatCode>
                <c:ptCount val="9"/>
                <c:pt idx="0">
                  <c:v>0.14228692670366239</c:v>
                </c:pt>
                <c:pt idx="1">
                  <c:v>5.5632310116731754E-2</c:v>
                </c:pt>
                <c:pt idx="2">
                  <c:v>6.2030115610859582E-2</c:v>
                </c:pt>
                <c:pt idx="3">
                  <c:v>-5.7273739444444471E-2</c:v>
                </c:pt>
                <c:pt idx="4">
                  <c:v>9.6853460087719334E-2</c:v>
                </c:pt>
                <c:pt idx="5">
                  <c:v>0.13493672435643567</c:v>
                </c:pt>
                <c:pt idx="6">
                  <c:v>1.5451715062587024E-2</c:v>
                </c:pt>
                <c:pt idx="7">
                  <c:v>-0.22376482285714283</c:v>
                </c:pt>
                <c:pt idx="8">
                  <c:v>0.28775908889267465</c:v>
                </c:pt>
              </c:numCache>
            </c:numRef>
          </c:xVal>
          <c:yVal>
            <c:numRef>
              <c:f>Sheet1!$D$2:$D$10</c:f>
              <c:numCache>
                <c:formatCode>General</c:formatCode>
                <c:ptCount val="9"/>
                <c:pt idx="0">
                  <c:v>0</c:v>
                </c:pt>
                <c:pt idx="1">
                  <c:v>0</c:v>
                </c:pt>
                <c:pt idx="2">
                  <c:v>0</c:v>
                </c:pt>
                <c:pt idx="3">
                  <c:v>0</c:v>
                </c:pt>
                <c:pt idx="4">
                  <c:v>0</c:v>
                </c:pt>
                <c:pt idx="5">
                  <c:v>0</c:v>
                </c:pt>
                <c:pt idx="6">
                  <c:v>0</c:v>
                </c:pt>
                <c:pt idx="7">
                  <c:v>0</c:v>
                </c:pt>
                <c:pt idx="8">
                  <c:v>0</c:v>
                </c:pt>
              </c:numCache>
            </c:numRef>
          </c:yVal>
          <c:bubbleSize>
            <c:numLit>
              <c:formatCode>General</c:formatCode>
              <c:ptCount val="9"/>
              <c:pt idx="0">
                <c:v>1</c:v>
              </c:pt>
              <c:pt idx="1">
                <c:v>1</c:v>
              </c:pt>
              <c:pt idx="2">
                <c:v>1</c:v>
              </c:pt>
              <c:pt idx="3">
                <c:v>1</c:v>
              </c:pt>
              <c:pt idx="4">
                <c:v>1</c:v>
              </c:pt>
              <c:pt idx="5">
                <c:v>1</c:v>
              </c:pt>
              <c:pt idx="6">
                <c:v>1</c:v>
              </c:pt>
              <c:pt idx="7">
                <c:v>1</c:v>
              </c:pt>
              <c:pt idx="8">
                <c:v>1</c:v>
              </c:pt>
            </c:numLit>
          </c:bubbleSize>
          <c:bubble3D val="1"/>
          <c:extLst>
            <c:ext xmlns:c16="http://schemas.microsoft.com/office/drawing/2014/chart" uri="{C3380CC4-5D6E-409C-BE32-E72D297353CC}">
              <c16:uniqueId val="{00000003-DBA2-4907-8333-28CFD5C96100}"/>
            </c:ext>
          </c:extLst>
        </c:ser>
        <c:dLbls>
          <c:showLegendKey val="0"/>
          <c:showVal val="0"/>
          <c:showCatName val="0"/>
          <c:showSerName val="0"/>
          <c:showPercent val="0"/>
          <c:showBubbleSize val="0"/>
        </c:dLbls>
        <c:bubbleScale val="100"/>
        <c:showNegBubbles val="0"/>
        <c:axId val="613340312"/>
        <c:axId val="613340640"/>
      </c:bubbleChart>
      <c:valAx>
        <c:axId val="613340312"/>
        <c:scaling>
          <c:orientation val="minMax"/>
          <c:max val="0.4"/>
          <c:min val="-0.30000000000000004"/>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12700"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613340640"/>
        <c:crosses val="autoZero"/>
        <c:crossBetween val="midCat"/>
        <c:majorUnit val="0.1"/>
      </c:valAx>
      <c:valAx>
        <c:axId val="613340640"/>
        <c:scaling>
          <c:orientation val="minMax"/>
          <c:max val="70"/>
          <c:min val="10"/>
        </c:scaling>
        <c:delete val="0"/>
        <c:axPos val="l"/>
        <c:numFmt formatCode="#,##0_);[Red]\(#,##0\)" sourceLinked="0"/>
        <c:majorTickMark val="none"/>
        <c:minorTickMark val="none"/>
        <c:tickLblPos val="none"/>
        <c:spPr>
          <a:noFill/>
          <a:ln w="12700"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613340312"/>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79727451319668"/>
          <c:y val="6.4791191720813227E-2"/>
          <c:w val="0.84631300502519902"/>
          <c:h val="0.78082667770402503"/>
        </c:manualLayout>
      </c:layout>
      <c:barChart>
        <c:barDir val="col"/>
        <c:grouping val="clustered"/>
        <c:varyColors val="0"/>
        <c:ser>
          <c:idx val="0"/>
          <c:order val="0"/>
          <c:tx>
            <c:strRef>
              <c:f>Sheet1!$B$1</c:f>
              <c:strCache>
                <c:ptCount val="1"/>
                <c:pt idx="0">
                  <c:v>21.06  2Q</c:v>
                </c:pt>
              </c:strCache>
            </c:strRef>
          </c:tx>
          <c:spPr>
            <a:solidFill>
              <a:schemeClr val="bg1">
                <a:lumMod val="75000"/>
              </a:schemeClr>
            </a:solidFill>
            <a:ln>
              <a:noFill/>
            </a:ln>
            <a:effectLst/>
          </c:spPr>
          <c:invertIfNegative val="0"/>
          <c:dLbls>
            <c:dLbl>
              <c:idx val="4"/>
              <c:layout>
                <c:manualLayout>
                  <c:x val="-1.1077030112609721E-16"/>
                  <c:y val="3.2447789717882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E9-453B-A284-53012FA70A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GMS</c:v>
                </c:pt>
                <c:pt idx="1">
                  <c:v>SM</c:v>
                </c:pt>
                <c:pt idx="2">
                  <c:v>DS</c:v>
                </c:pt>
                <c:pt idx="3">
                  <c:v>小型店</c:v>
                </c:pt>
                <c:pt idx="4">
                  <c:v>その他</c:v>
                </c:pt>
              </c:strCache>
            </c:strRef>
          </c:cat>
          <c:val>
            <c:numRef>
              <c:f>Sheet1!$B$2:$B$6</c:f>
              <c:numCache>
                <c:formatCode>#,##0_);[Red]\(#,##0\)</c:formatCode>
                <c:ptCount val="5"/>
                <c:pt idx="0">
                  <c:v>142</c:v>
                </c:pt>
                <c:pt idx="1">
                  <c:v>134</c:v>
                </c:pt>
                <c:pt idx="2">
                  <c:v>54</c:v>
                </c:pt>
                <c:pt idx="3">
                  <c:v>11</c:v>
                </c:pt>
                <c:pt idx="4">
                  <c:v>53</c:v>
                </c:pt>
              </c:numCache>
            </c:numRef>
          </c:val>
          <c:extLst>
            <c:ext xmlns:c16="http://schemas.microsoft.com/office/drawing/2014/chart" uri="{C3380CC4-5D6E-409C-BE32-E72D297353CC}">
              <c16:uniqueId val="{00000000-DC9B-4C89-81D5-8B383C028207}"/>
            </c:ext>
          </c:extLst>
        </c:ser>
        <c:ser>
          <c:idx val="1"/>
          <c:order val="1"/>
          <c:tx>
            <c:strRef>
              <c:f>Sheet1!$C$1</c:f>
              <c:strCache>
                <c:ptCount val="1"/>
                <c:pt idx="0">
                  <c:v>22.06  2Q</c:v>
                </c:pt>
              </c:strCache>
            </c:strRef>
          </c:tx>
          <c:spPr>
            <a:solidFill>
              <a:srgbClr val="C00000"/>
            </a:solidFill>
            <a:ln>
              <a:noFill/>
            </a:ln>
            <a:effectLst/>
          </c:spPr>
          <c:invertIfNegative val="0"/>
          <c:dLbls>
            <c:dLbl>
              <c:idx val="4"/>
              <c:layout>
                <c:manualLayout>
                  <c:x val="9.0631293344237626E-3"/>
                  <c:y val="2.3176992655630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34-481D-82C0-58A3E1D7582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GMS</c:v>
                </c:pt>
                <c:pt idx="1">
                  <c:v>SM</c:v>
                </c:pt>
                <c:pt idx="2">
                  <c:v>DS</c:v>
                </c:pt>
                <c:pt idx="3">
                  <c:v>小型店</c:v>
                </c:pt>
                <c:pt idx="4">
                  <c:v>その他</c:v>
                </c:pt>
              </c:strCache>
            </c:strRef>
          </c:cat>
          <c:val>
            <c:numRef>
              <c:f>Sheet1!$C$2:$C$6</c:f>
              <c:numCache>
                <c:formatCode>#,##0_);[Red]\(#,##0\)</c:formatCode>
                <c:ptCount val="5"/>
                <c:pt idx="0">
                  <c:v>243</c:v>
                </c:pt>
                <c:pt idx="1">
                  <c:v>195</c:v>
                </c:pt>
                <c:pt idx="2">
                  <c:v>143</c:v>
                </c:pt>
                <c:pt idx="3">
                  <c:v>37</c:v>
                </c:pt>
                <c:pt idx="4">
                  <c:v>40</c:v>
                </c:pt>
              </c:numCache>
            </c:numRef>
          </c:val>
          <c:extLst>
            <c:ext xmlns:c16="http://schemas.microsoft.com/office/drawing/2014/chart" uri="{C3380CC4-5D6E-409C-BE32-E72D297353CC}">
              <c16:uniqueId val="{00000001-DC9B-4C89-81D5-8B383C028207}"/>
            </c:ext>
          </c:extLst>
        </c:ser>
        <c:dLbls>
          <c:showLegendKey val="0"/>
          <c:showVal val="0"/>
          <c:showCatName val="0"/>
          <c:showSerName val="0"/>
          <c:showPercent val="0"/>
          <c:showBubbleSize val="0"/>
        </c:dLbls>
        <c:gapWidth val="219"/>
        <c:overlap val="-27"/>
        <c:axId val="725405680"/>
        <c:axId val="725406008"/>
      </c:barChart>
      <c:catAx>
        <c:axId val="72540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25406008"/>
        <c:crosses val="autoZero"/>
        <c:auto val="1"/>
        <c:lblAlgn val="ctr"/>
        <c:lblOffset val="100"/>
        <c:noMultiLvlLbl val="0"/>
      </c:catAx>
      <c:valAx>
        <c:axId val="72540600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25405680"/>
        <c:crosses val="autoZero"/>
        <c:crossBetween val="between"/>
        <c:majorUnit val="100"/>
      </c:valAx>
      <c:spPr>
        <a:noFill/>
        <a:ln>
          <a:noFill/>
        </a:ln>
        <a:effectLst/>
      </c:spPr>
    </c:plotArea>
    <c:legend>
      <c:legendPos val="b"/>
      <c:layout>
        <c:manualLayout>
          <c:xMode val="edge"/>
          <c:yMode val="edge"/>
          <c:x val="0.66296263492638885"/>
          <c:y val="0.14826413449809583"/>
          <c:w val="0.24835791305346136"/>
          <c:h val="0.26868674877391868"/>
        </c:manualLayout>
      </c:layout>
      <c:overlay val="0"/>
      <c:spPr>
        <a:solidFill>
          <a:schemeClr val="bg1"/>
        </a:solidFill>
        <a:ln>
          <a:noFill/>
        </a:ln>
        <a:effectLst/>
      </c:spPr>
      <c:txPr>
        <a:bodyPr rot="0" spcFirstLastPara="1" vertOverflow="ellipsis" vert="horz" wrap="square" anchor="ctr" anchorCtr="1"/>
        <a:lstStyle/>
        <a:p>
          <a:pPr>
            <a:lnSpc>
              <a:spcPts val="1800"/>
            </a:lnSpc>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3807C-FC94-4653-B1EA-CA4D9BD4F4F6}"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kumimoji="1" lang="ja-JP" altLang="en-US"/>
        </a:p>
      </dgm:t>
    </dgm:pt>
    <dgm:pt modelId="{7674B113-519C-4DCC-9A43-2B7C10AC3B53}">
      <dgm:prSet phldrT="[テキスト]" custT="1"/>
      <dgm:spPr>
        <a:ln w="19050">
          <a:solidFill>
            <a:schemeClr val="accent2"/>
          </a:solidFill>
        </a:ln>
      </dgm:spPr>
      <dgm:t>
        <a:bodyPr/>
        <a:lstStyle/>
        <a:p>
          <a:r>
            <a:rPr kumimoji="1" lang="ja-JP" altLang="en-US" sz="1600" dirty="0">
              <a:latin typeface="メイリオ" panose="020B0604030504040204" pitchFamily="50" charset="-128"/>
              <a:ea typeface="メイリオ" panose="020B0604030504040204" pitchFamily="50" charset="-128"/>
            </a:rPr>
            <a:t>取締役会</a:t>
          </a:r>
        </a:p>
      </dgm:t>
    </dgm:pt>
    <dgm:pt modelId="{A086B2F0-3F28-4945-9994-43B40801490C}" type="parTrans" cxnId="{520A374F-BC37-49C3-A37C-2B3A329BEF16}">
      <dgm:prSet/>
      <dgm:spPr/>
      <dgm:t>
        <a:bodyPr/>
        <a:lstStyle/>
        <a:p>
          <a:endParaRPr kumimoji="1" lang="ja-JP" altLang="en-US"/>
        </a:p>
      </dgm:t>
    </dgm:pt>
    <dgm:pt modelId="{98A7556F-6267-45D8-927F-C20447EC3FAA}" type="sibTrans" cxnId="{520A374F-BC37-49C3-A37C-2B3A329BEF16}">
      <dgm:prSet/>
      <dgm:spPr/>
      <dgm:t>
        <a:bodyPr/>
        <a:lstStyle/>
        <a:p>
          <a:endParaRPr kumimoji="1" lang="ja-JP" altLang="en-US"/>
        </a:p>
      </dgm:t>
    </dgm:pt>
    <dgm:pt modelId="{DF98ADA9-1E1B-4E1D-9B02-25C67ED9E621}">
      <dgm:prSet phldrT="[テキスト]" custT="1"/>
      <dgm:spPr>
        <a:ln w="19050">
          <a:solidFill>
            <a:schemeClr val="accent2"/>
          </a:solidFill>
        </a:ln>
      </dgm:spPr>
      <dgm:t>
        <a:bodyPr tIns="144000"/>
        <a:lstStyle/>
        <a:p>
          <a:pPr>
            <a:lnSpc>
              <a:spcPts val="1800"/>
            </a:lnSpc>
            <a:spcAft>
              <a:spcPts val="0"/>
            </a:spcAft>
          </a:pPr>
          <a:r>
            <a:rPr kumimoji="1" lang="ja-JP" altLang="en-US" sz="1400" dirty="0">
              <a:latin typeface="メイリオ" panose="020B0604030504040204" pitchFamily="50" charset="-128"/>
              <a:ea typeface="メイリオ" panose="020B0604030504040204" pitchFamily="50" charset="-128"/>
            </a:rPr>
            <a:t>代表取締役会長</a:t>
          </a:r>
          <a:endParaRPr kumimoji="1" lang="en-US" altLang="ja-JP" sz="1400" dirty="0">
            <a:latin typeface="メイリオ" panose="020B0604030504040204" pitchFamily="50" charset="-128"/>
            <a:ea typeface="メイリオ" panose="020B0604030504040204" pitchFamily="50" charset="-128"/>
          </a:endParaRPr>
        </a:p>
        <a:p>
          <a:pPr>
            <a:lnSpc>
              <a:spcPts val="1800"/>
            </a:lnSpc>
            <a:spcAft>
              <a:spcPts val="0"/>
            </a:spcAft>
          </a:pPr>
          <a:r>
            <a:rPr kumimoji="1" lang="ja-JP" altLang="en-US" sz="1600" dirty="0">
              <a:latin typeface="メイリオ" panose="020B0604030504040204" pitchFamily="50" charset="-128"/>
              <a:ea typeface="メイリオ" panose="020B0604030504040204" pitchFamily="50" charset="-128"/>
            </a:rPr>
            <a:t>山名　清</a:t>
          </a:r>
        </a:p>
      </dgm:t>
    </dgm:pt>
    <dgm:pt modelId="{B9AD2056-6B20-4E77-98B1-C90E90C2C1EA}" type="parTrans" cxnId="{DEC6E815-2C15-4FC5-94C8-F04D93456601}">
      <dgm:prSet/>
      <dgm:spPr>
        <a:ln w="19050">
          <a:solidFill>
            <a:schemeClr val="accent2"/>
          </a:solidFill>
        </a:ln>
      </dgm:spPr>
      <dgm:t>
        <a:bodyPr/>
        <a:lstStyle/>
        <a:p>
          <a:endParaRPr kumimoji="1" lang="ja-JP" altLang="en-US"/>
        </a:p>
      </dgm:t>
    </dgm:pt>
    <dgm:pt modelId="{76AF89CE-E6B9-486D-BD3F-8252E5D4560E}" type="sibTrans" cxnId="{DEC6E815-2C15-4FC5-94C8-F04D93456601}">
      <dgm:prSet/>
      <dgm:spPr/>
      <dgm:t>
        <a:bodyPr/>
        <a:lstStyle/>
        <a:p>
          <a:endParaRPr kumimoji="1" lang="ja-JP" altLang="en-US"/>
        </a:p>
      </dgm:t>
    </dgm:pt>
    <dgm:pt modelId="{2D35B209-66A5-4EC7-BAF9-57A5349EE6A3}">
      <dgm:prSet phldrT="[テキスト]" custT="1"/>
      <dgm:spPr>
        <a:ln w="19050">
          <a:solidFill>
            <a:schemeClr val="accent2"/>
          </a:solidFill>
        </a:ln>
      </dgm:spPr>
      <dgm:t>
        <a:bodyPr tIns="144000"/>
        <a:lstStyle/>
        <a:p>
          <a:pPr>
            <a:lnSpc>
              <a:spcPts val="1800"/>
            </a:lnSpc>
            <a:spcAft>
              <a:spcPts val="0"/>
            </a:spcAft>
          </a:pPr>
          <a:r>
            <a:rPr kumimoji="1" lang="ja-JP" altLang="en-US" sz="1400" dirty="0">
              <a:latin typeface="メイリオ" panose="020B0604030504040204" pitchFamily="50" charset="-128"/>
              <a:ea typeface="メイリオ" panose="020B0604030504040204" pitchFamily="50" charset="-128"/>
            </a:rPr>
            <a:t>代表取締役社長</a:t>
          </a:r>
          <a:endParaRPr kumimoji="1" lang="en-US" altLang="ja-JP" sz="1400" dirty="0">
            <a:latin typeface="メイリオ" panose="020B0604030504040204" pitchFamily="50" charset="-128"/>
            <a:ea typeface="メイリオ" panose="020B0604030504040204" pitchFamily="50" charset="-128"/>
          </a:endParaRPr>
        </a:p>
        <a:p>
          <a:pPr>
            <a:lnSpc>
              <a:spcPts val="1800"/>
            </a:lnSpc>
            <a:spcAft>
              <a:spcPts val="0"/>
            </a:spcAft>
          </a:pPr>
          <a:r>
            <a:rPr kumimoji="1" lang="ja-JP" altLang="en-US" sz="1600" dirty="0">
              <a:latin typeface="メイリオ" panose="020B0604030504040204" pitchFamily="50" charset="-128"/>
              <a:ea typeface="メイリオ" panose="020B0604030504040204" pitchFamily="50" charset="-128"/>
            </a:rPr>
            <a:t>山名　徹</a:t>
          </a:r>
        </a:p>
      </dgm:t>
    </dgm:pt>
    <dgm:pt modelId="{5F8AB488-84DA-49CE-B674-53A3AE036F4B}" type="parTrans" cxnId="{4722469C-E2AA-42A1-BE6C-0A3182AD13D1}">
      <dgm:prSet/>
      <dgm:spPr>
        <a:ln w="19050">
          <a:solidFill>
            <a:schemeClr val="accent2"/>
          </a:solidFill>
        </a:ln>
      </dgm:spPr>
      <dgm:t>
        <a:bodyPr/>
        <a:lstStyle/>
        <a:p>
          <a:endParaRPr kumimoji="1" lang="ja-JP" altLang="en-US"/>
        </a:p>
      </dgm:t>
    </dgm:pt>
    <dgm:pt modelId="{C60C5105-9242-45DD-8499-B434664B853E}" type="sibTrans" cxnId="{4722469C-E2AA-42A1-BE6C-0A3182AD13D1}">
      <dgm:prSet/>
      <dgm:spPr/>
      <dgm:t>
        <a:bodyPr/>
        <a:lstStyle/>
        <a:p>
          <a:endParaRPr kumimoji="1" lang="ja-JP" altLang="en-US"/>
        </a:p>
      </dgm:t>
    </dgm:pt>
    <dgm:pt modelId="{5A1BC7AC-A34D-494C-87A0-DF27D6F51838}" type="pres">
      <dgm:prSet presAssocID="{F713807C-FC94-4653-B1EA-CA4D9BD4F4F6}" presName="hierChild1" presStyleCnt="0">
        <dgm:presLayoutVars>
          <dgm:orgChart val="1"/>
          <dgm:chPref val="1"/>
          <dgm:dir/>
          <dgm:animOne val="branch"/>
          <dgm:animLvl val="lvl"/>
          <dgm:resizeHandles/>
        </dgm:presLayoutVars>
      </dgm:prSet>
      <dgm:spPr/>
    </dgm:pt>
    <dgm:pt modelId="{C4547A95-1577-444A-9C43-E62481868FDA}" type="pres">
      <dgm:prSet presAssocID="{7674B113-519C-4DCC-9A43-2B7C10AC3B53}" presName="hierRoot1" presStyleCnt="0">
        <dgm:presLayoutVars>
          <dgm:hierBranch val="init"/>
        </dgm:presLayoutVars>
      </dgm:prSet>
      <dgm:spPr/>
    </dgm:pt>
    <dgm:pt modelId="{C760CAE0-B661-41A5-9FDB-F1328835D53B}" type="pres">
      <dgm:prSet presAssocID="{7674B113-519C-4DCC-9A43-2B7C10AC3B53}" presName="rootComposite1" presStyleCnt="0"/>
      <dgm:spPr/>
    </dgm:pt>
    <dgm:pt modelId="{E78CA5CA-C312-4582-B436-523AD41313A1}" type="pres">
      <dgm:prSet presAssocID="{7674B113-519C-4DCC-9A43-2B7C10AC3B53}" presName="rootText1" presStyleLbl="node0" presStyleIdx="0" presStyleCnt="1" custScaleX="56282" custScaleY="24152">
        <dgm:presLayoutVars>
          <dgm:chPref val="3"/>
        </dgm:presLayoutVars>
      </dgm:prSet>
      <dgm:spPr/>
    </dgm:pt>
    <dgm:pt modelId="{21AAD112-8004-457B-A571-D8C9A33C3658}" type="pres">
      <dgm:prSet presAssocID="{7674B113-519C-4DCC-9A43-2B7C10AC3B53}" presName="rootConnector1" presStyleLbl="node1" presStyleIdx="0" presStyleCnt="0"/>
      <dgm:spPr/>
    </dgm:pt>
    <dgm:pt modelId="{59783486-D9EB-4C79-A1EB-BC44F825595F}" type="pres">
      <dgm:prSet presAssocID="{7674B113-519C-4DCC-9A43-2B7C10AC3B53}" presName="hierChild2" presStyleCnt="0"/>
      <dgm:spPr/>
    </dgm:pt>
    <dgm:pt modelId="{5983E87F-B23E-4752-B80B-C6EFABCDD919}" type="pres">
      <dgm:prSet presAssocID="{B9AD2056-6B20-4E77-98B1-C90E90C2C1EA}" presName="Name37" presStyleLbl="parChTrans1D2" presStyleIdx="0" presStyleCnt="2"/>
      <dgm:spPr/>
    </dgm:pt>
    <dgm:pt modelId="{CC35D1DD-99CC-4688-B8EA-A4A04333B4DE}" type="pres">
      <dgm:prSet presAssocID="{DF98ADA9-1E1B-4E1D-9B02-25C67ED9E621}" presName="hierRoot2" presStyleCnt="0">
        <dgm:presLayoutVars>
          <dgm:hierBranch val="init"/>
        </dgm:presLayoutVars>
      </dgm:prSet>
      <dgm:spPr/>
    </dgm:pt>
    <dgm:pt modelId="{C18CDDD4-0AFC-4A98-B3C6-3A860E46CEA5}" type="pres">
      <dgm:prSet presAssocID="{DF98ADA9-1E1B-4E1D-9B02-25C67ED9E621}" presName="rootComposite" presStyleCnt="0"/>
      <dgm:spPr/>
    </dgm:pt>
    <dgm:pt modelId="{B5D9ADE8-36B5-4BDF-853A-F669341B90CE}" type="pres">
      <dgm:prSet presAssocID="{DF98ADA9-1E1B-4E1D-9B02-25C67ED9E621}" presName="rootText" presStyleLbl="node2" presStyleIdx="0" presStyleCnt="2" custScaleY="31274">
        <dgm:presLayoutVars>
          <dgm:chPref val="3"/>
        </dgm:presLayoutVars>
      </dgm:prSet>
      <dgm:spPr/>
    </dgm:pt>
    <dgm:pt modelId="{4081E046-D1FA-4A16-96C0-5B3E13BA744F}" type="pres">
      <dgm:prSet presAssocID="{DF98ADA9-1E1B-4E1D-9B02-25C67ED9E621}" presName="rootConnector" presStyleLbl="node2" presStyleIdx="0" presStyleCnt="2"/>
      <dgm:spPr/>
    </dgm:pt>
    <dgm:pt modelId="{B991DFE7-B53B-47DE-8FFC-1E8C92221CAA}" type="pres">
      <dgm:prSet presAssocID="{DF98ADA9-1E1B-4E1D-9B02-25C67ED9E621}" presName="hierChild4" presStyleCnt="0"/>
      <dgm:spPr/>
    </dgm:pt>
    <dgm:pt modelId="{20C7D42F-95C3-4694-B9DA-20B5DA2FCB28}" type="pres">
      <dgm:prSet presAssocID="{DF98ADA9-1E1B-4E1D-9B02-25C67ED9E621}" presName="hierChild5" presStyleCnt="0"/>
      <dgm:spPr/>
    </dgm:pt>
    <dgm:pt modelId="{A6DBB2B7-D7F9-4219-9D77-116782594588}" type="pres">
      <dgm:prSet presAssocID="{5F8AB488-84DA-49CE-B674-53A3AE036F4B}" presName="Name37" presStyleLbl="parChTrans1D2" presStyleIdx="1" presStyleCnt="2"/>
      <dgm:spPr/>
    </dgm:pt>
    <dgm:pt modelId="{C4CAC54D-5FC3-44FA-92FA-5BB4BB97CAD7}" type="pres">
      <dgm:prSet presAssocID="{2D35B209-66A5-4EC7-BAF9-57A5349EE6A3}" presName="hierRoot2" presStyleCnt="0">
        <dgm:presLayoutVars>
          <dgm:hierBranch val="init"/>
        </dgm:presLayoutVars>
      </dgm:prSet>
      <dgm:spPr/>
    </dgm:pt>
    <dgm:pt modelId="{C39DCCC1-26EB-475A-AA13-5BF895BDA72E}" type="pres">
      <dgm:prSet presAssocID="{2D35B209-66A5-4EC7-BAF9-57A5349EE6A3}" presName="rootComposite" presStyleCnt="0"/>
      <dgm:spPr/>
    </dgm:pt>
    <dgm:pt modelId="{E89506FA-40C1-4317-9E3D-F12F1648750F}" type="pres">
      <dgm:prSet presAssocID="{2D35B209-66A5-4EC7-BAF9-57A5349EE6A3}" presName="rootText" presStyleLbl="node2" presStyleIdx="1" presStyleCnt="2" custScaleY="31532">
        <dgm:presLayoutVars>
          <dgm:chPref val="3"/>
        </dgm:presLayoutVars>
      </dgm:prSet>
      <dgm:spPr/>
    </dgm:pt>
    <dgm:pt modelId="{E4A1F842-E14B-40B9-BDD8-80202AB42CA5}" type="pres">
      <dgm:prSet presAssocID="{2D35B209-66A5-4EC7-BAF9-57A5349EE6A3}" presName="rootConnector" presStyleLbl="node2" presStyleIdx="1" presStyleCnt="2"/>
      <dgm:spPr/>
    </dgm:pt>
    <dgm:pt modelId="{CF1F4D3A-1CCB-4960-8FAE-75DBADBBF793}" type="pres">
      <dgm:prSet presAssocID="{2D35B209-66A5-4EC7-BAF9-57A5349EE6A3}" presName="hierChild4" presStyleCnt="0"/>
      <dgm:spPr/>
    </dgm:pt>
    <dgm:pt modelId="{A8E9E279-60F3-4F0B-BD3C-821807F587A1}" type="pres">
      <dgm:prSet presAssocID="{2D35B209-66A5-4EC7-BAF9-57A5349EE6A3}" presName="hierChild5" presStyleCnt="0"/>
      <dgm:spPr/>
    </dgm:pt>
    <dgm:pt modelId="{F0C3F556-E308-42E9-B6E6-4CBADA61C615}" type="pres">
      <dgm:prSet presAssocID="{7674B113-519C-4DCC-9A43-2B7C10AC3B53}" presName="hierChild3" presStyleCnt="0"/>
      <dgm:spPr/>
    </dgm:pt>
  </dgm:ptLst>
  <dgm:cxnLst>
    <dgm:cxn modelId="{DEC6E815-2C15-4FC5-94C8-F04D93456601}" srcId="{7674B113-519C-4DCC-9A43-2B7C10AC3B53}" destId="{DF98ADA9-1E1B-4E1D-9B02-25C67ED9E621}" srcOrd="0" destOrd="0" parTransId="{B9AD2056-6B20-4E77-98B1-C90E90C2C1EA}" sibTransId="{76AF89CE-E6B9-486D-BD3F-8252E5D4560E}"/>
    <dgm:cxn modelId="{9C445E17-02B3-4362-B9EE-9BFA7BFB0C6D}" type="presOf" srcId="{7674B113-519C-4DCC-9A43-2B7C10AC3B53}" destId="{E78CA5CA-C312-4582-B436-523AD41313A1}" srcOrd="0" destOrd="0" presId="urn:microsoft.com/office/officeart/2005/8/layout/orgChart1"/>
    <dgm:cxn modelId="{90360B2C-AC30-4C90-8828-EE92D31D86C8}" type="presOf" srcId="{F713807C-FC94-4653-B1EA-CA4D9BD4F4F6}" destId="{5A1BC7AC-A34D-494C-87A0-DF27D6F51838}" srcOrd="0" destOrd="0" presId="urn:microsoft.com/office/officeart/2005/8/layout/orgChart1"/>
    <dgm:cxn modelId="{A95B7542-81D6-485A-B2CE-910CF263EB53}" type="presOf" srcId="{B9AD2056-6B20-4E77-98B1-C90E90C2C1EA}" destId="{5983E87F-B23E-4752-B80B-C6EFABCDD919}" srcOrd="0" destOrd="0" presId="urn:microsoft.com/office/officeart/2005/8/layout/orgChart1"/>
    <dgm:cxn modelId="{E7E84865-541E-4C31-9BF3-B4E7D698CA46}" type="presOf" srcId="{2D35B209-66A5-4EC7-BAF9-57A5349EE6A3}" destId="{E89506FA-40C1-4317-9E3D-F12F1648750F}" srcOrd="0" destOrd="0" presId="urn:microsoft.com/office/officeart/2005/8/layout/orgChart1"/>
    <dgm:cxn modelId="{520A374F-BC37-49C3-A37C-2B3A329BEF16}" srcId="{F713807C-FC94-4653-B1EA-CA4D9BD4F4F6}" destId="{7674B113-519C-4DCC-9A43-2B7C10AC3B53}" srcOrd="0" destOrd="0" parTransId="{A086B2F0-3F28-4945-9994-43B40801490C}" sibTransId="{98A7556F-6267-45D8-927F-C20447EC3FAA}"/>
    <dgm:cxn modelId="{E84E8C84-0F0C-4D40-9DC5-1CEFEC908CBD}" type="presOf" srcId="{5F8AB488-84DA-49CE-B674-53A3AE036F4B}" destId="{A6DBB2B7-D7F9-4219-9D77-116782594588}" srcOrd="0" destOrd="0" presId="urn:microsoft.com/office/officeart/2005/8/layout/orgChart1"/>
    <dgm:cxn modelId="{E4FCA686-ED5C-420E-BC46-EC02549D2797}" type="presOf" srcId="{2D35B209-66A5-4EC7-BAF9-57A5349EE6A3}" destId="{E4A1F842-E14B-40B9-BDD8-80202AB42CA5}" srcOrd="1" destOrd="0" presId="urn:microsoft.com/office/officeart/2005/8/layout/orgChart1"/>
    <dgm:cxn modelId="{4722469C-E2AA-42A1-BE6C-0A3182AD13D1}" srcId="{7674B113-519C-4DCC-9A43-2B7C10AC3B53}" destId="{2D35B209-66A5-4EC7-BAF9-57A5349EE6A3}" srcOrd="1" destOrd="0" parTransId="{5F8AB488-84DA-49CE-B674-53A3AE036F4B}" sibTransId="{C60C5105-9242-45DD-8499-B434664B853E}"/>
    <dgm:cxn modelId="{DD75339D-F9A4-4A73-8ED6-B8F0B405660D}" type="presOf" srcId="{DF98ADA9-1E1B-4E1D-9B02-25C67ED9E621}" destId="{B5D9ADE8-36B5-4BDF-853A-F669341B90CE}" srcOrd="0" destOrd="0" presId="urn:microsoft.com/office/officeart/2005/8/layout/orgChart1"/>
    <dgm:cxn modelId="{3D914AAD-23F1-4125-9D92-DC84FF78A89E}" type="presOf" srcId="{DF98ADA9-1E1B-4E1D-9B02-25C67ED9E621}" destId="{4081E046-D1FA-4A16-96C0-5B3E13BA744F}" srcOrd="1" destOrd="0" presId="urn:microsoft.com/office/officeart/2005/8/layout/orgChart1"/>
    <dgm:cxn modelId="{D295AEC8-272A-491F-82E6-EDE0A3261CB7}" type="presOf" srcId="{7674B113-519C-4DCC-9A43-2B7C10AC3B53}" destId="{21AAD112-8004-457B-A571-D8C9A33C3658}" srcOrd="1" destOrd="0" presId="urn:microsoft.com/office/officeart/2005/8/layout/orgChart1"/>
    <dgm:cxn modelId="{92A5DE42-FD6F-464F-9544-837562FBC20D}" type="presParOf" srcId="{5A1BC7AC-A34D-494C-87A0-DF27D6F51838}" destId="{C4547A95-1577-444A-9C43-E62481868FDA}" srcOrd="0" destOrd="0" presId="urn:microsoft.com/office/officeart/2005/8/layout/orgChart1"/>
    <dgm:cxn modelId="{98C8DCE2-AB79-4FF9-B890-750F53BCAD55}" type="presParOf" srcId="{C4547A95-1577-444A-9C43-E62481868FDA}" destId="{C760CAE0-B661-41A5-9FDB-F1328835D53B}" srcOrd="0" destOrd="0" presId="urn:microsoft.com/office/officeart/2005/8/layout/orgChart1"/>
    <dgm:cxn modelId="{C465D2EE-C655-4151-8FD0-C101E0B8350F}" type="presParOf" srcId="{C760CAE0-B661-41A5-9FDB-F1328835D53B}" destId="{E78CA5CA-C312-4582-B436-523AD41313A1}" srcOrd="0" destOrd="0" presId="urn:microsoft.com/office/officeart/2005/8/layout/orgChart1"/>
    <dgm:cxn modelId="{EE6F6D54-4330-4718-A3FB-3944C75427D2}" type="presParOf" srcId="{C760CAE0-B661-41A5-9FDB-F1328835D53B}" destId="{21AAD112-8004-457B-A571-D8C9A33C3658}" srcOrd="1" destOrd="0" presId="urn:microsoft.com/office/officeart/2005/8/layout/orgChart1"/>
    <dgm:cxn modelId="{4F9E52EC-73E6-49DD-A377-07F9ABB497C9}" type="presParOf" srcId="{C4547A95-1577-444A-9C43-E62481868FDA}" destId="{59783486-D9EB-4C79-A1EB-BC44F825595F}" srcOrd="1" destOrd="0" presId="urn:microsoft.com/office/officeart/2005/8/layout/orgChart1"/>
    <dgm:cxn modelId="{D41B90DC-0B57-40BF-94E1-A0A4A10AFA82}" type="presParOf" srcId="{59783486-D9EB-4C79-A1EB-BC44F825595F}" destId="{5983E87F-B23E-4752-B80B-C6EFABCDD919}" srcOrd="0" destOrd="0" presId="urn:microsoft.com/office/officeart/2005/8/layout/orgChart1"/>
    <dgm:cxn modelId="{5FDA9C8B-9744-4F63-8B32-362CC0FC9B53}" type="presParOf" srcId="{59783486-D9EB-4C79-A1EB-BC44F825595F}" destId="{CC35D1DD-99CC-4688-B8EA-A4A04333B4DE}" srcOrd="1" destOrd="0" presId="urn:microsoft.com/office/officeart/2005/8/layout/orgChart1"/>
    <dgm:cxn modelId="{CE96A0D0-B53F-497E-AB6F-D59510FE44B1}" type="presParOf" srcId="{CC35D1DD-99CC-4688-B8EA-A4A04333B4DE}" destId="{C18CDDD4-0AFC-4A98-B3C6-3A860E46CEA5}" srcOrd="0" destOrd="0" presId="urn:microsoft.com/office/officeart/2005/8/layout/orgChart1"/>
    <dgm:cxn modelId="{16CB6538-C949-401A-B3F3-B961D25F0997}" type="presParOf" srcId="{C18CDDD4-0AFC-4A98-B3C6-3A860E46CEA5}" destId="{B5D9ADE8-36B5-4BDF-853A-F669341B90CE}" srcOrd="0" destOrd="0" presId="urn:microsoft.com/office/officeart/2005/8/layout/orgChart1"/>
    <dgm:cxn modelId="{37A287AB-D66C-47F9-AB65-DAAAFC66A9A5}" type="presParOf" srcId="{C18CDDD4-0AFC-4A98-B3C6-3A860E46CEA5}" destId="{4081E046-D1FA-4A16-96C0-5B3E13BA744F}" srcOrd="1" destOrd="0" presId="urn:microsoft.com/office/officeart/2005/8/layout/orgChart1"/>
    <dgm:cxn modelId="{60F7D61B-DA02-44B9-B689-DE0B9B95F832}" type="presParOf" srcId="{CC35D1DD-99CC-4688-B8EA-A4A04333B4DE}" destId="{B991DFE7-B53B-47DE-8FFC-1E8C92221CAA}" srcOrd="1" destOrd="0" presId="urn:microsoft.com/office/officeart/2005/8/layout/orgChart1"/>
    <dgm:cxn modelId="{A6B89EB2-8716-41FB-ADEB-87C2610D8077}" type="presParOf" srcId="{CC35D1DD-99CC-4688-B8EA-A4A04333B4DE}" destId="{20C7D42F-95C3-4694-B9DA-20B5DA2FCB28}" srcOrd="2" destOrd="0" presId="urn:microsoft.com/office/officeart/2005/8/layout/orgChart1"/>
    <dgm:cxn modelId="{AED23D41-2D12-481D-9960-8B80044AC54A}" type="presParOf" srcId="{59783486-D9EB-4C79-A1EB-BC44F825595F}" destId="{A6DBB2B7-D7F9-4219-9D77-116782594588}" srcOrd="2" destOrd="0" presId="urn:microsoft.com/office/officeart/2005/8/layout/orgChart1"/>
    <dgm:cxn modelId="{64150D62-0DFA-4E27-961B-87DD2F53823F}" type="presParOf" srcId="{59783486-D9EB-4C79-A1EB-BC44F825595F}" destId="{C4CAC54D-5FC3-44FA-92FA-5BB4BB97CAD7}" srcOrd="3" destOrd="0" presId="urn:microsoft.com/office/officeart/2005/8/layout/orgChart1"/>
    <dgm:cxn modelId="{100EC54F-BFD0-4BDA-82A3-655C8934028E}" type="presParOf" srcId="{C4CAC54D-5FC3-44FA-92FA-5BB4BB97CAD7}" destId="{C39DCCC1-26EB-475A-AA13-5BF895BDA72E}" srcOrd="0" destOrd="0" presId="urn:microsoft.com/office/officeart/2005/8/layout/orgChart1"/>
    <dgm:cxn modelId="{5AECCCE0-9B1B-4F44-9BD3-6FF47DBE173D}" type="presParOf" srcId="{C39DCCC1-26EB-475A-AA13-5BF895BDA72E}" destId="{E89506FA-40C1-4317-9E3D-F12F1648750F}" srcOrd="0" destOrd="0" presId="urn:microsoft.com/office/officeart/2005/8/layout/orgChart1"/>
    <dgm:cxn modelId="{4C220F6B-14B7-43C8-A3EA-0AD4B12CC60F}" type="presParOf" srcId="{C39DCCC1-26EB-475A-AA13-5BF895BDA72E}" destId="{E4A1F842-E14B-40B9-BDD8-80202AB42CA5}" srcOrd="1" destOrd="0" presId="urn:microsoft.com/office/officeart/2005/8/layout/orgChart1"/>
    <dgm:cxn modelId="{81DDC8CE-0C88-4A17-AE7B-E77BC0027A9E}" type="presParOf" srcId="{C4CAC54D-5FC3-44FA-92FA-5BB4BB97CAD7}" destId="{CF1F4D3A-1CCB-4960-8FAE-75DBADBBF793}" srcOrd="1" destOrd="0" presId="urn:microsoft.com/office/officeart/2005/8/layout/orgChart1"/>
    <dgm:cxn modelId="{15708D3B-7988-46DE-A7F8-FD279082FA9B}" type="presParOf" srcId="{C4CAC54D-5FC3-44FA-92FA-5BB4BB97CAD7}" destId="{A8E9E279-60F3-4F0B-BD3C-821807F587A1}" srcOrd="2" destOrd="0" presId="urn:microsoft.com/office/officeart/2005/8/layout/orgChart1"/>
    <dgm:cxn modelId="{DD26D4D8-EE4F-4E0B-BF2B-9DF44A9E8A66}" type="presParOf" srcId="{C4547A95-1577-444A-9C43-E62481868FDA}" destId="{F0C3F556-E308-42E9-B6E6-4CBADA61C61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B2B7-D7F9-4219-9D77-116782594588}">
      <dsp:nvSpPr>
        <dsp:cNvPr id="0" name=""/>
        <dsp:cNvSpPr/>
      </dsp:nvSpPr>
      <dsp:spPr>
        <a:xfrm>
          <a:off x="3960440" y="1581867"/>
          <a:ext cx="2167340" cy="752299"/>
        </a:xfrm>
        <a:custGeom>
          <a:avLst/>
          <a:gdLst/>
          <a:ahLst/>
          <a:cxnLst/>
          <a:rect l="0" t="0" r="0" b="0"/>
          <a:pathLst>
            <a:path>
              <a:moveTo>
                <a:pt x="0" y="0"/>
              </a:moveTo>
              <a:lnTo>
                <a:pt x="0" y="376149"/>
              </a:lnTo>
              <a:lnTo>
                <a:pt x="2167340" y="376149"/>
              </a:lnTo>
              <a:lnTo>
                <a:pt x="2167340" y="752299"/>
              </a:lnTo>
            </a:path>
          </a:pathLst>
        </a:custGeom>
        <a:noFill/>
        <a:ln w="1905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983E87F-B23E-4752-B80B-C6EFABCDD919}">
      <dsp:nvSpPr>
        <dsp:cNvPr id="0" name=""/>
        <dsp:cNvSpPr/>
      </dsp:nvSpPr>
      <dsp:spPr>
        <a:xfrm>
          <a:off x="1793099" y="1581867"/>
          <a:ext cx="2167340" cy="752299"/>
        </a:xfrm>
        <a:custGeom>
          <a:avLst/>
          <a:gdLst/>
          <a:ahLst/>
          <a:cxnLst/>
          <a:rect l="0" t="0" r="0" b="0"/>
          <a:pathLst>
            <a:path>
              <a:moveTo>
                <a:pt x="2167340" y="0"/>
              </a:moveTo>
              <a:lnTo>
                <a:pt x="2167340" y="376149"/>
              </a:lnTo>
              <a:lnTo>
                <a:pt x="0" y="376149"/>
              </a:lnTo>
              <a:lnTo>
                <a:pt x="0" y="752299"/>
              </a:lnTo>
            </a:path>
          </a:pathLst>
        </a:custGeom>
        <a:noFill/>
        <a:ln w="1905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E78CA5CA-C312-4582-B436-523AD41313A1}">
      <dsp:nvSpPr>
        <dsp:cNvPr id="0" name=""/>
        <dsp:cNvSpPr/>
      </dsp:nvSpPr>
      <dsp:spPr>
        <a:xfrm>
          <a:off x="2952322" y="1149258"/>
          <a:ext cx="2016235" cy="432608"/>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取締役会</a:t>
          </a:r>
        </a:p>
      </dsp:txBody>
      <dsp:txXfrm>
        <a:off x="2952322" y="1149258"/>
        <a:ext cx="2016235" cy="432608"/>
      </dsp:txXfrm>
    </dsp:sp>
    <dsp:sp modelId="{B5D9ADE8-36B5-4BDF-853A-F669341B90CE}">
      <dsp:nvSpPr>
        <dsp:cNvPr id="0" name=""/>
        <dsp:cNvSpPr/>
      </dsp:nvSpPr>
      <dsp:spPr>
        <a:xfrm>
          <a:off x="1909" y="2334167"/>
          <a:ext cx="3582380" cy="560176"/>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144000" rIns="8890" bIns="8890" numCol="1" spcCol="1270" anchor="ctr" anchorCtr="0">
          <a:noAutofit/>
        </a:bodyPr>
        <a:lstStyle/>
        <a:p>
          <a:pPr marL="0" lvl="0" indent="0" algn="ctr" defTabSz="622300">
            <a:lnSpc>
              <a:spcPts val="1800"/>
            </a:lnSpc>
            <a:spcBef>
              <a:spcPct val="0"/>
            </a:spcBef>
            <a:spcAft>
              <a:spcPts val="0"/>
            </a:spcAft>
            <a:buNone/>
          </a:pPr>
          <a:r>
            <a:rPr kumimoji="1" lang="ja-JP" altLang="en-US" sz="1400" kern="1200" dirty="0">
              <a:latin typeface="メイリオ" panose="020B0604030504040204" pitchFamily="50" charset="-128"/>
              <a:ea typeface="メイリオ" panose="020B0604030504040204" pitchFamily="50" charset="-128"/>
            </a:rPr>
            <a:t>代表取締役会長</a:t>
          </a:r>
          <a:endParaRPr kumimoji="1" lang="en-US" altLang="ja-JP" sz="1400" kern="1200" dirty="0">
            <a:latin typeface="メイリオ" panose="020B0604030504040204" pitchFamily="50" charset="-128"/>
            <a:ea typeface="メイリオ" panose="020B0604030504040204" pitchFamily="50" charset="-128"/>
          </a:endParaRPr>
        </a:p>
        <a:p>
          <a:pPr marL="0" lvl="0" indent="0" algn="ctr" defTabSz="622300">
            <a:lnSpc>
              <a:spcPts val="1800"/>
            </a:lnSpc>
            <a:spcBef>
              <a:spcPct val="0"/>
            </a:spcBef>
            <a:spcAft>
              <a:spcPts val="0"/>
            </a:spcAft>
            <a:buNone/>
          </a:pPr>
          <a:r>
            <a:rPr kumimoji="1" lang="ja-JP" altLang="en-US" sz="1600" kern="1200" dirty="0">
              <a:latin typeface="メイリオ" panose="020B0604030504040204" pitchFamily="50" charset="-128"/>
              <a:ea typeface="メイリオ" panose="020B0604030504040204" pitchFamily="50" charset="-128"/>
            </a:rPr>
            <a:t>山名　清</a:t>
          </a:r>
        </a:p>
      </dsp:txBody>
      <dsp:txXfrm>
        <a:off x="1909" y="2334167"/>
        <a:ext cx="3582380" cy="560176"/>
      </dsp:txXfrm>
    </dsp:sp>
    <dsp:sp modelId="{E89506FA-40C1-4317-9E3D-F12F1648750F}">
      <dsp:nvSpPr>
        <dsp:cNvPr id="0" name=""/>
        <dsp:cNvSpPr/>
      </dsp:nvSpPr>
      <dsp:spPr>
        <a:xfrm>
          <a:off x="4336589" y="2334167"/>
          <a:ext cx="3582380" cy="564798"/>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144000" rIns="8890" bIns="8890" numCol="1" spcCol="1270" anchor="ctr" anchorCtr="0">
          <a:noAutofit/>
        </a:bodyPr>
        <a:lstStyle/>
        <a:p>
          <a:pPr marL="0" lvl="0" indent="0" algn="ctr" defTabSz="622300">
            <a:lnSpc>
              <a:spcPts val="1800"/>
            </a:lnSpc>
            <a:spcBef>
              <a:spcPct val="0"/>
            </a:spcBef>
            <a:spcAft>
              <a:spcPts val="0"/>
            </a:spcAft>
            <a:buNone/>
          </a:pPr>
          <a:r>
            <a:rPr kumimoji="1" lang="ja-JP" altLang="en-US" sz="1400" kern="1200" dirty="0">
              <a:latin typeface="メイリオ" panose="020B0604030504040204" pitchFamily="50" charset="-128"/>
              <a:ea typeface="メイリオ" panose="020B0604030504040204" pitchFamily="50" charset="-128"/>
            </a:rPr>
            <a:t>代表取締役社長</a:t>
          </a:r>
          <a:endParaRPr kumimoji="1" lang="en-US" altLang="ja-JP" sz="1400" kern="1200" dirty="0">
            <a:latin typeface="メイリオ" panose="020B0604030504040204" pitchFamily="50" charset="-128"/>
            <a:ea typeface="メイリオ" panose="020B0604030504040204" pitchFamily="50" charset="-128"/>
          </a:endParaRPr>
        </a:p>
        <a:p>
          <a:pPr marL="0" lvl="0" indent="0" algn="ctr" defTabSz="622300">
            <a:lnSpc>
              <a:spcPts val="1800"/>
            </a:lnSpc>
            <a:spcBef>
              <a:spcPct val="0"/>
            </a:spcBef>
            <a:spcAft>
              <a:spcPts val="0"/>
            </a:spcAft>
            <a:buNone/>
          </a:pPr>
          <a:r>
            <a:rPr kumimoji="1" lang="ja-JP" altLang="en-US" sz="1600" kern="1200" dirty="0">
              <a:latin typeface="メイリオ" panose="020B0604030504040204" pitchFamily="50" charset="-128"/>
              <a:ea typeface="メイリオ" panose="020B0604030504040204" pitchFamily="50" charset="-128"/>
            </a:rPr>
            <a:t>山名　徹</a:t>
          </a:r>
        </a:p>
      </dsp:txBody>
      <dsp:txXfrm>
        <a:off x="4336589" y="2334167"/>
        <a:ext cx="3582380" cy="5647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0.6383</cdr:x>
      <cdr:y>0.69249</cdr:y>
    </cdr:from>
    <cdr:to>
      <cdr:x>0.72915</cdr:x>
      <cdr:y>0.78364</cdr:y>
    </cdr:to>
    <cdr:sp macro="" textlink="">
      <cdr:nvSpPr>
        <cdr:cNvPr id="2" name="テキスト ボックス 1">
          <a:extLst xmlns:a="http://schemas.openxmlformats.org/drawingml/2006/main">
            <a:ext uri="{FF2B5EF4-FFF2-40B4-BE49-F238E27FC236}">
              <a16:creationId xmlns:a16="http://schemas.microsoft.com/office/drawing/2014/main" id="{0E3B4BF2-A8CC-436E-B0AE-D820EC9E0841}"/>
            </a:ext>
          </a:extLst>
        </cdr:cNvPr>
        <cdr:cNvSpPr txBox="1"/>
      </cdr:nvSpPr>
      <cdr:spPr>
        <a:xfrm xmlns:a="http://schemas.openxmlformats.org/drawingml/2006/main">
          <a:off x="5400600" y="2309517"/>
          <a:ext cx="768694" cy="3039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aseline="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baseline="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96</a:t>
          </a:r>
          <a:r>
            <a:rPr lang="en-US" altLang="ja-JP" sz="1100" baseline="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1100" baseline="0" dirty="0">
            <a:solidFill>
              <a:schemeClr val="tx1">
                <a:lumMod val="75000"/>
                <a:lumOff val="25000"/>
              </a:schemeClr>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0.5318</cdr:x>
      <cdr:y>0.69773</cdr:y>
    </cdr:from>
    <cdr:to>
      <cdr:x>0.64244</cdr:x>
      <cdr:y>0.7625</cdr:y>
    </cdr:to>
    <cdr:sp macro="" textlink="">
      <cdr:nvSpPr>
        <cdr:cNvPr id="3" name="テキスト ボックス 2">
          <a:extLst xmlns:a="http://schemas.openxmlformats.org/drawingml/2006/main">
            <a:ext uri="{FF2B5EF4-FFF2-40B4-BE49-F238E27FC236}">
              <a16:creationId xmlns:a16="http://schemas.microsoft.com/office/drawing/2014/main" id="{8502CA9F-FAF0-4325-95E3-2EDE4365DCC4}"/>
            </a:ext>
          </a:extLst>
        </cdr:cNvPr>
        <cdr:cNvSpPr txBox="1"/>
      </cdr:nvSpPr>
      <cdr:spPr>
        <a:xfrm xmlns:a="http://schemas.openxmlformats.org/drawingml/2006/main">
          <a:off x="4499519" y="2326979"/>
          <a:ext cx="936103"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aseline="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baseline="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100" baseline="0" dirty="0">
              <a:solidFill>
                <a:schemeClr val="tx1">
                  <a:lumMod val="75000"/>
                  <a:lumOff val="25000"/>
                </a:schemeClr>
              </a:solidFill>
              <a:latin typeface="メイリオ" panose="020B0604030504040204" pitchFamily="50" charset="-128"/>
              <a:ea typeface="メイリオ" panose="020B0604030504040204" pitchFamily="50" charset="-128"/>
            </a:rPr>
            <a:t>448)</a:t>
          </a:r>
          <a:endParaRPr lang="ja-JP" altLang="en-US" sz="1100" baseline="0" dirty="0">
            <a:solidFill>
              <a:schemeClr val="tx1">
                <a:lumMod val="75000"/>
                <a:lumOff val="25000"/>
              </a:schemeClr>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0.13617</cdr:x>
      <cdr:y>0.63295</cdr:y>
    </cdr:from>
    <cdr:to>
      <cdr:x>0.22979</cdr:x>
      <cdr:y>0.7377</cdr:y>
    </cdr:to>
    <cdr:sp macro="" textlink="">
      <cdr:nvSpPr>
        <cdr:cNvPr id="4" name="テキスト ボックス 3">
          <a:extLst xmlns:a="http://schemas.openxmlformats.org/drawingml/2006/main">
            <a:ext uri="{FF2B5EF4-FFF2-40B4-BE49-F238E27FC236}">
              <a16:creationId xmlns:a16="http://schemas.microsoft.com/office/drawing/2014/main" id="{3E90C284-1750-49F0-8210-3A60732061EA}"/>
            </a:ext>
          </a:extLst>
        </cdr:cNvPr>
        <cdr:cNvSpPr txBox="1"/>
      </cdr:nvSpPr>
      <cdr:spPr>
        <a:xfrm xmlns:a="http://schemas.openxmlformats.org/drawingml/2006/main">
          <a:off x="1152128" y="2110956"/>
          <a:ext cx="792088" cy="349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aseline="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baseline="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100" baseline="0" dirty="0">
              <a:solidFill>
                <a:schemeClr val="tx1">
                  <a:lumMod val="75000"/>
                  <a:lumOff val="25000"/>
                </a:schemeClr>
              </a:solidFill>
              <a:latin typeface="メイリオ" panose="020B0604030504040204" pitchFamily="50" charset="-128"/>
              <a:ea typeface="メイリオ" panose="020B0604030504040204" pitchFamily="50" charset="-128"/>
            </a:rPr>
            <a:t>65)</a:t>
          </a:r>
          <a:endParaRPr lang="ja-JP" altLang="en-US" sz="1100" baseline="0" dirty="0">
            <a:solidFill>
              <a:schemeClr val="tx1">
                <a:lumMod val="75000"/>
                <a:lumOff val="25000"/>
              </a:schemeClr>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0.74894</cdr:x>
      <cdr:y>0.66505</cdr:y>
    </cdr:from>
    <cdr:to>
      <cdr:x>0.82553</cdr:x>
      <cdr:y>0.72982</cdr:y>
    </cdr:to>
    <cdr:sp macro="" textlink="">
      <cdr:nvSpPr>
        <cdr:cNvPr id="5" name="テキスト ボックス 4">
          <a:extLst xmlns:a="http://schemas.openxmlformats.org/drawingml/2006/main">
            <a:ext uri="{FF2B5EF4-FFF2-40B4-BE49-F238E27FC236}">
              <a16:creationId xmlns:a16="http://schemas.microsoft.com/office/drawing/2014/main" id="{5FC5CE84-8D57-420C-BDCF-4561A90075B6}"/>
            </a:ext>
          </a:extLst>
        </cdr:cNvPr>
        <cdr:cNvSpPr txBox="1"/>
      </cdr:nvSpPr>
      <cdr:spPr>
        <a:xfrm xmlns:a="http://schemas.openxmlformats.org/drawingml/2006/main">
          <a:off x="6336704" y="2217994"/>
          <a:ext cx="648072" cy="216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aseline="0" dirty="0">
              <a:solidFill>
                <a:schemeClr val="tx1">
                  <a:lumMod val="75000"/>
                  <a:lumOff val="25000"/>
                </a:schemeClr>
              </a:solidFill>
              <a:latin typeface="メイリオ" panose="020B0604030504040204" pitchFamily="50" charset="-128"/>
              <a:ea typeface="メイリオ" panose="020B0604030504040204" pitchFamily="50" charset="-128"/>
            </a:rPr>
            <a:t>(22)</a:t>
          </a:r>
          <a:endParaRPr lang="ja-JP" altLang="en-US" sz="1100" baseline="0" dirty="0">
            <a:solidFill>
              <a:schemeClr val="tx1">
                <a:lumMod val="75000"/>
                <a:lumOff val="25000"/>
              </a:schemeClr>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0.24681</cdr:x>
      <cdr:y>0.6145</cdr:y>
    </cdr:from>
    <cdr:to>
      <cdr:x>0.32499</cdr:x>
      <cdr:y>0.70058</cdr:y>
    </cdr:to>
    <cdr:sp macro="" textlink="">
      <cdr:nvSpPr>
        <cdr:cNvPr id="6" name="テキスト ボックス 5">
          <a:extLst xmlns:a="http://schemas.openxmlformats.org/drawingml/2006/main">
            <a:ext uri="{FF2B5EF4-FFF2-40B4-BE49-F238E27FC236}">
              <a16:creationId xmlns:a16="http://schemas.microsoft.com/office/drawing/2014/main" id="{4EF7449C-034A-4782-8DA9-C3301DEBC7A9}"/>
            </a:ext>
          </a:extLst>
        </cdr:cNvPr>
        <cdr:cNvSpPr txBox="1"/>
      </cdr:nvSpPr>
      <cdr:spPr>
        <a:xfrm xmlns:a="http://schemas.openxmlformats.org/drawingml/2006/main">
          <a:off x="2088232" y="2049423"/>
          <a:ext cx="661464" cy="287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aseline="0" dirty="0">
              <a:solidFill>
                <a:schemeClr val="tx1">
                  <a:lumMod val="75000"/>
                  <a:lumOff val="25000"/>
                </a:schemeClr>
              </a:solidFill>
              <a:latin typeface="メイリオ" panose="020B0604030504040204" pitchFamily="50" charset="-128"/>
              <a:ea typeface="メイリオ" panose="020B0604030504040204" pitchFamily="50" charset="-128"/>
            </a:rPr>
            <a:t>(30)</a:t>
          </a:r>
          <a:endParaRPr lang="ja-JP" altLang="en-US" sz="1100" baseline="0" dirty="0">
            <a:solidFill>
              <a:schemeClr val="tx1">
                <a:lumMod val="75000"/>
                <a:lumOff val="25000"/>
              </a:schemeClr>
            </a:solidFill>
            <a:latin typeface="メイリオ" panose="020B0604030504040204" pitchFamily="50" charset="-128"/>
            <a:ea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0.69032</cdr:x>
      <cdr:y>0.4113</cdr:y>
    </cdr:from>
    <cdr:to>
      <cdr:x>0.80178</cdr:x>
      <cdr:y>0.49929</cdr:y>
    </cdr:to>
    <cdr:sp macro="" textlink="">
      <cdr:nvSpPr>
        <cdr:cNvPr id="2" name="テキスト ボックス 7"/>
        <cdr:cNvSpPr txBox="1"/>
      </cdr:nvSpPr>
      <cdr:spPr>
        <a:xfrm xmlns:a="http://schemas.openxmlformats.org/drawingml/2006/main">
          <a:off x="4908745" y="1378610"/>
          <a:ext cx="792569" cy="2949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運賃</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増</a:t>
          </a:r>
        </a:p>
      </cdr:txBody>
    </cdr:sp>
  </cdr:relSizeAnchor>
  <cdr:relSizeAnchor xmlns:cdr="http://schemas.openxmlformats.org/drawingml/2006/chartDrawing">
    <cdr:from>
      <cdr:x>0.48608</cdr:x>
      <cdr:y>0.46466</cdr:y>
    </cdr:from>
    <cdr:to>
      <cdr:x>0.62329</cdr:x>
      <cdr:y>0.5473</cdr:y>
    </cdr:to>
    <cdr:sp macro="" textlink="">
      <cdr:nvSpPr>
        <cdr:cNvPr id="3" name="テキスト ボックス 7"/>
        <cdr:cNvSpPr txBox="1"/>
      </cdr:nvSpPr>
      <cdr:spPr>
        <a:xfrm xmlns:a="http://schemas.openxmlformats.org/drawingml/2006/main">
          <a:off x="3456384" y="1557494"/>
          <a:ext cx="97567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光熱費増</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0.19671</cdr:x>
      <cdr:y>0.08441</cdr:y>
    </cdr:from>
    <cdr:to>
      <cdr:x>0.32733</cdr:x>
      <cdr:y>0.16564</cdr:y>
    </cdr:to>
    <cdr:sp macro="" textlink="">
      <cdr:nvSpPr>
        <cdr:cNvPr id="4" name="テキスト ボックス 7"/>
        <cdr:cNvSpPr txBox="1"/>
      </cdr:nvSpPr>
      <cdr:spPr>
        <a:xfrm xmlns:a="http://schemas.openxmlformats.org/drawingml/2006/main">
          <a:off x="1398760" y="282948"/>
          <a:ext cx="928812" cy="2722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償却費減</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0.67712</cdr:x>
      <cdr:y>0.10353</cdr:y>
    </cdr:from>
    <cdr:to>
      <cdr:x>0.78858</cdr:x>
      <cdr:y>0.20492</cdr:y>
    </cdr:to>
    <cdr:sp macro="" textlink="">
      <cdr:nvSpPr>
        <cdr:cNvPr id="2" name="テキスト ボックス 7"/>
        <cdr:cNvSpPr txBox="1"/>
      </cdr:nvSpPr>
      <cdr:spPr>
        <a:xfrm xmlns:a="http://schemas.openxmlformats.org/drawingml/2006/main">
          <a:off x="4479650" y="282849"/>
          <a:ext cx="73739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運賃減</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0.38788</cdr:x>
      <cdr:y>0.36218</cdr:y>
    </cdr:from>
    <cdr:to>
      <cdr:x>0.52509</cdr:x>
      <cdr:y>0.46357</cdr:y>
    </cdr:to>
    <cdr:sp macro="" textlink="">
      <cdr:nvSpPr>
        <cdr:cNvPr id="3" name="テキスト ボックス 7"/>
        <cdr:cNvSpPr txBox="1"/>
      </cdr:nvSpPr>
      <cdr:spPr>
        <a:xfrm xmlns:a="http://schemas.openxmlformats.org/drawingml/2006/main">
          <a:off x="2566105" y="989487"/>
          <a:ext cx="90774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光熱費増</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0.48857</cdr:x>
      <cdr:y>0.17327</cdr:y>
    </cdr:from>
    <cdr:to>
      <cdr:x>0.61919</cdr:x>
      <cdr:y>0.27466</cdr:y>
    </cdr:to>
    <cdr:sp macro="" textlink="">
      <cdr:nvSpPr>
        <cdr:cNvPr id="4" name="テキスト ボックス 7"/>
        <cdr:cNvSpPr txBox="1"/>
      </cdr:nvSpPr>
      <cdr:spPr>
        <a:xfrm xmlns:a="http://schemas.openxmlformats.org/drawingml/2006/main">
          <a:off x="3232234" y="473372"/>
          <a:ext cx="864147"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償却費減</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E6B5D-3ADD-4C52-9391-873D86A340E7}" type="datetimeFigureOut">
              <a:rPr kumimoji="1" lang="ja-JP" altLang="en-US" smtClean="0"/>
              <a:t>2022/2/21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2CB6-A603-4D28-BE62-0FEF10FDE4F7}" type="slidenum">
              <a:rPr kumimoji="1" lang="ja-JP" altLang="en-US" smtClean="0"/>
              <a:t>‹#›</a:t>
            </a:fld>
            <a:endParaRPr kumimoji="1" lang="ja-JP" altLang="en-US"/>
          </a:p>
        </p:txBody>
      </p:sp>
    </p:spTree>
    <p:extLst>
      <p:ext uri="{BB962C8B-B14F-4D97-AF65-F5344CB8AC3E}">
        <p14:creationId xmlns:p14="http://schemas.microsoft.com/office/powerpoint/2010/main" val="89565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ただいまご紹介いただきました株式会社やまみの山名でございます。</a:t>
            </a:r>
            <a:endParaRPr kumimoji="1" lang="en-US" altLang="ja-JP" dirty="0"/>
          </a:p>
          <a:p>
            <a:endParaRPr kumimoji="1" lang="en-US" altLang="ja-JP" dirty="0"/>
          </a:p>
          <a:p>
            <a:r>
              <a:rPr kumimoji="1" lang="ja-JP" altLang="en-US" dirty="0"/>
              <a:t>本日はお忙しい中お</a:t>
            </a:r>
            <a:r>
              <a:rPr lang="ja-JP" altLang="en-US" dirty="0"/>
              <a:t>集まり</a:t>
            </a:r>
            <a:r>
              <a:rPr kumimoji="1" lang="ja-JP" altLang="en-US" dirty="0"/>
              <a:t>いただきありがとうございます。</a:t>
            </a:r>
            <a:endParaRPr kumimoji="1" lang="en-US" altLang="ja-JP" dirty="0"/>
          </a:p>
          <a:p>
            <a:endParaRPr lang="en-US" altLang="ja-JP" dirty="0"/>
          </a:p>
          <a:p>
            <a:r>
              <a:rPr lang="ja-JP" altLang="en-US" dirty="0"/>
              <a:t>当社は</a:t>
            </a:r>
            <a:r>
              <a:rPr lang="en-US" altLang="ja-JP" dirty="0"/>
              <a:t>6</a:t>
            </a:r>
            <a:r>
              <a:rPr lang="ja-JP" altLang="en-US" dirty="0"/>
              <a:t>月</a:t>
            </a:r>
            <a:r>
              <a:rPr lang="en-US" altLang="ja-JP" dirty="0"/>
              <a:t>17</a:t>
            </a:r>
            <a:r>
              <a:rPr lang="ja-JP" altLang="en-US" dirty="0"/>
              <a:t>日にジャスダックに上場して、このたびはじめての決算を迎えました。これから資料に沿ってひと通り説明させていただきますが、幾分、はじめてですので、説明が不十分だったところや分かりにくかったことがありましたら、後ほど何なりと質問いただければと思います。</a:t>
            </a:r>
            <a:endParaRPr lang="en-US" altLang="ja-JP" dirty="0"/>
          </a:p>
          <a:p>
            <a:endParaRPr kumimoji="1"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a:t>
            </a:fld>
            <a:endParaRPr kumimoji="1" lang="ja-JP" altLang="en-US" dirty="0"/>
          </a:p>
        </p:txBody>
      </p:sp>
    </p:spTree>
    <p:extLst>
      <p:ext uri="{BB962C8B-B14F-4D97-AF65-F5344CB8AC3E}">
        <p14:creationId xmlns:p14="http://schemas.microsoft.com/office/powerpoint/2010/main" val="1557347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10</a:t>
            </a:fld>
            <a:endParaRPr kumimoji="1" lang="ja-JP" altLang="en-US"/>
          </a:p>
        </p:txBody>
      </p:sp>
    </p:spTree>
    <p:extLst>
      <p:ext uri="{BB962C8B-B14F-4D97-AF65-F5344CB8AC3E}">
        <p14:creationId xmlns:p14="http://schemas.microsoft.com/office/powerpoint/2010/main" val="325424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11</a:t>
            </a:fld>
            <a:endParaRPr kumimoji="1" lang="ja-JP" altLang="en-US"/>
          </a:p>
        </p:txBody>
      </p:sp>
    </p:spTree>
    <p:extLst>
      <p:ext uri="{BB962C8B-B14F-4D97-AF65-F5344CB8AC3E}">
        <p14:creationId xmlns:p14="http://schemas.microsoft.com/office/powerpoint/2010/main" val="67844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12</a:t>
            </a:fld>
            <a:endParaRPr kumimoji="1" lang="ja-JP" altLang="en-US"/>
          </a:p>
        </p:txBody>
      </p:sp>
    </p:spTree>
    <p:extLst>
      <p:ext uri="{BB962C8B-B14F-4D97-AF65-F5344CB8AC3E}">
        <p14:creationId xmlns:p14="http://schemas.microsoft.com/office/powerpoint/2010/main" val="313308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13</a:t>
            </a:fld>
            <a:endParaRPr kumimoji="1" lang="ja-JP" altLang="en-US"/>
          </a:p>
        </p:txBody>
      </p:sp>
    </p:spTree>
    <p:extLst>
      <p:ext uri="{BB962C8B-B14F-4D97-AF65-F5344CB8AC3E}">
        <p14:creationId xmlns:p14="http://schemas.microsoft.com/office/powerpoint/2010/main" val="319824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14</a:t>
            </a:fld>
            <a:endParaRPr kumimoji="1" lang="ja-JP" altLang="en-US"/>
          </a:p>
        </p:txBody>
      </p:sp>
    </p:spTree>
    <p:extLst>
      <p:ext uri="{BB962C8B-B14F-4D97-AF65-F5344CB8AC3E}">
        <p14:creationId xmlns:p14="http://schemas.microsoft.com/office/powerpoint/2010/main" val="3288432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15</a:t>
            </a:fld>
            <a:endParaRPr kumimoji="1" lang="ja-JP" altLang="en-US"/>
          </a:p>
        </p:txBody>
      </p:sp>
    </p:spTree>
    <p:extLst>
      <p:ext uri="{BB962C8B-B14F-4D97-AF65-F5344CB8AC3E}">
        <p14:creationId xmlns:p14="http://schemas.microsoft.com/office/powerpoint/2010/main" val="59927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16</a:t>
            </a:fld>
            <a:endParaRPr kumimoji="1" lang="ja-JP" altLang="en-US"/>
          </a:p>
        </p:txBody>
      </p:sp>
    </p:spTree>
    <p:extLst>
      <p:ext uri="{BB962C8B-B14F-4D97-AF65-F5344CB8AC3E}">
        <p14:creationId xmlns:p14="http://schemas.microsoft.com/office/powerpoint/2010/main" val="3133089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17</a:t>
            </a:fld>
            <a:endParaRPr kumimoji="1" lang="ja-JP" altLang="en-US"/>
          </a:p>
        </p:txBody>
      </p:sp>
    </p:spTree>
    <p:extLst>
      <p:ext uri="{BB962C8B-B14F-4D97-AF65-F5344CB8AC3E}">
        <p14:creationId xmlns:p14="http://schemas.microsoft.com/office/powerpoint/2010/main" val="313308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続いて、中期経営計画について説明いたします。</a:t>
            </a:r>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18</a:t>
            </a:fld>
            <a:endParaRPr kumimoji="1" lang="ja-JP" altLang="en-US"/>
          </a:p>
        </p:txBody>
      </p:sp>
    </p:spTree>
    <p:extLst>
      <p:ext uri="{BB962C8B-B14F-4D97-AF65-F5344CB8AC3E}">
        <p14:creationId xmlns:p14="http://schemas.microsoft.com/office/powerpoint/2010/main" val="169775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19</a:t>
            </a:fld>
            <a:endParaRPr kumimoji="1" lang="ja-JP" altLang="en-US"/>
          </a:p>
        </p:txBody>
      </p:sp>
    </p:spTree>
    <p:extLst>
      <p:ext uri="{BB962C8B-B14F-4D97-AF65-F5344CB8AC3E}">
        <p14:creationId xmlns:p14="http://schemas.microsoft.com/office/powerpoint/2010/main" val="427095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本日の説明内容です。</a:t>
            </a:r>
            <a:endParaRPr kumimoji="1" lang="en-US" altLang="ja-JP" dirty="0"/>
          </a:p>
          <a:p>
            <a:endParaRPr lang="en-US" altLang="ja-JP" dirty="0"/>
          </a:p>
          <a:p>
            <a:r>
              <a:rPr kumimoji="1" lang="ja-JP" altLang="en-US" dirty="0"/>
              <a:t>最初に決算の内容を説明させていただき、その後、</a:t>
            </a:r>
            <a:r>
              <a:rPr lang="ja-JP" altLang="en-US" dirty="0"/>
              <a:t>決算と一緒に発表しました中期経営計画について説明させていただきます。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a:t>
            </a:fld>
            <a:endParaRPr kumimoji="1" lang="ja-JP" altLang="en-US" dirty="0"/>
          </a:p>
        </p:txBody>
      </p:sp>
    </p:spTree>
    <p:extLst>
      <p:ext uri="{BB962C8B-B14F-4D97-AF65-F5344CB8AC3E}">
        <p14:creationId xmlns:p14="http://schemas.microsoft.com/office/powerpoint/2010/main" val="120689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他</a:t>
            </a:r>
            <a:r>
              <a:rPr kumimoji="1" lang="en-US" altLang="ja-JP" dirty="0"/>
              <a:t>300</a:t>
            </a:r>
            <a:r>
              <a:rPr kumimoji="1" lang="ja-JP" altLang="en-US" dirty="0"/>
              <a:t>百万円は主としてライン整備のための修繕費です。</a:t>
            </a:r>
            <a:r>
              <a:rPr kumimoji="1" lang="en-US" altLang="ja-JP" dirty="0"/>
              <a:t>190820</a:t>
            </a:r>
            <a:r>
              <a:rPr kumimoji="1" lang="ja-JP" altLang="en-US" dirty="0"/>
              <a:t>宗貞</a:t>
            </a:r>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20</a:t>
            </a:fld>
            <a:endParaRPr kumimoji="1" lang="ja-JP" altLang="en-US"/>
          </a:p>
        </p:txBody>
      </p:sp>
    </p:spTree>
    <p:extLst>
      <p:ext uri="{BB962C8B-B14F-4D97-AF65-F5344CB8AC3E}">
        <p14:creationId xmlns:p14="http://schemas.microsoft.com/office/powerpoint/2010/main" val="3133089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9638" y="779463"/>
            <a:ext cx="4940300" cy="370522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21</a:t>
            </a:fld>
            <a:endParaRPr kumimoji="1" lang="ja-JP" altLang="en-US"/>
          </a:p>
        </p:txBody>
      </p:sp>
    </p:spTree>
    <p:extLst>
      <p:ext uri="{BB962C8B-B14F-4D97-AF65-F5344CB8AC3E}">
        <p14:creationId xmlns:p14="http://schemas.microsoft.com/office/powerpoint/2010/main" val="37185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9638" y="779463"/>
            <a:ext cx="4940300" cy="370522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22</a:t>
            </a:fld>
            <a:endParaRPr kumimoji="1" lang="ja-JP" altLang="en-US"/>
          </a:p>
        </p:txBody>
      </p:sp>
    </p:spTree>
    <p:extLst>
      <p:ext uri="{BB962C8B-B14F-4D97-AF65-F5344CB8AC3E}">
        <p14:creationId xmlns:p14="http://schemas.microsoft.com/office/powerpoint/2010/main" val="37185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23</a:t>
            </a:fld>
            <a:endParaRPr kumimoji="1" lang="ja-JP" altLang="en-US"/>
          </a:p>
        </p:txBody>
      </p:sp>
    </p:spTree>
    <p:extLst>
      <p:ext uri="{BB962C8B-B14F-4D97-AF65-F5344CB8AC3E}">
        <p14:creationId xmlns:p14="http://schemas.microsoft.com/office/powerpoint/2010/main" val="2953763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24</a:t>
            </a:fld>
            <a:endParaRPr kumimoji="1" lang="ja-JP" altLang="en-US"/>
          </a:p>
        </p:txBody>
      </p:sp>
    </p:spTree>
    <p:extLst>
      <p:ext uri="{BB962C8B-B14F-4D97-AF65-F5344CB8AC3E}">
        <p14:creationId xmlns:p14="http://schemas.microsoft.com/office/powerpoint/2010/main" val="1282207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25</a:t>
            </a:fld>
            <a:endParaRPr kumimoji="1" lang="ja-JP" altLang="en-US"/>
          </a:p>
        </p:txBody>
      </p:sp>
    </p:spTree>
    <p:extLst>
      <p:ext uri="{BB962C8B-B14F-4D97-AF65-F5344CB8AC3E}">
        <p14:creationId xmlns:p14="http://schemas.microsoft.com/office/powerpoint/2010/main" val="1809985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a:t>。</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26</a:t>
            </a:fld>
            <a:endParaRPr kumimoji="1" lang="ja-JP" altLang="en-US"/>
          </a:p>
        </p:txBody>
      </p:sp>
    </p:spTree>
    <p:extLst>
      <p:ext uri="{BB962C8B-B14F-4D97-AF65-F5344CB8AC3E}">
        <p14:creationId xmlns:p14="http://schemas.microsoft.com/office/powerpoint/2010/main" val="3240989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続いて、中期経営計画について説明いたします。</a:t>
            </a:r>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27</a:t>
            </a:fld>
            <a:endParaRPr kumimoji="1" lang="ja-JP" altLang="en-US"/>
          </a:p>
        </p:txBody>
      </p:sp>
    </p:spTree>
    <p:extLst>
      <p:ext uri="{BB962C8B-B14F-4D97-AF65-F5344CB8AC3E}">
        <p14:creationId xmlns:p14="http://schemas.microsoft.com/office/powerpoint/2010/main" val="1697759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28</a:t>
            </a:fld>
            <a:endParaRPr kumimoji="1" lang="ja-JP" altLang="en-US"/>
          </a:p>
        </p:txBody>
      </p:sp>
    </p:spTree>
    <p:extLst>
      <p:ext uri="{BB962C8B-B14F-4D97-AF65-F5344CB8AC3E}">
        <p14:creationId xmlns:p14="http://schemas.microsoft.com/office/powerpoint/2010/main" val="4259054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29</a:t>
            </a:fld>
            <a:endParaRPr kumimoji="1" lang="ja-JP" altLang="en-US"/>
          </a:p>
        </p:txBody>
      </p:sp>
    </p:spTree>
    <p:extLst>
      <p:ext uri="{BB962C8B-B14F-4D97-AF65-F5344CB8AC3E}">
        <p14:creationId xmlns:p14="http://schemas.microsoft.com/office/powerpoint/2010/main" val="275212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本日の説明内容です。</a:t>
            </a:r>
            <a:endParaRPr kumimoji="1" lang="en-US" altLang="ja-JP" dirty="0"/>
          </a:p>
          <a:p>
            <a:endParaRPr lang="en-US" altLang="ja-JP" dirty="0"/>
          </a:p>
          <a:p>
            <a:r>
              <a:rPr kumimoji="1" lang="ja-JP" altLang="en-US" dirty="0"/>
              <a:t>最初に決算の内容を説明させていただき、その後、</a:t>
            </a:r>
            <a:r>
              <a:rPr lang="ja-JP" altLang="en-US" dirty="0"/>
              <a:t>決算と一緒に発表しました中期経営計画について説明させていただきます。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3</a:t>
            </a:fld>
            <a:endParaRPr kumimoji="1" lang="ja-JP" altLang="en-US" dirty="0"/>
          </a:p>
        </p:txBody>
      </p:sp>
    </p:spTree>
    <p:extLst>
      <p:ext uri="{BB962C8B-B14F-4D97-AF65-F5344CB8AC3E}">
        <p14:creationId xmlns:p14="http://schemas.microsoft.com/office/powerpoint/2010/main" val="769221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30</a:t>
            </a:fld>
            <a:endParaRPr kumimoji="1" lang="ja-JP" altLang="en-US"/>
          </a:p>
        </p:txBody>
      </p:sp>
    </p:spTree>
    <p:extLst>
      <p:ext uri="{BB962C8B-B14F-4D97-AF65-F5344CB8AC3E}">
        <p14:creationId xmlns:p14="http://schemas.microsoft.com/office/powerpoint/2010/main" val="2794453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31</a:t>
            </a:fld>
            <a:endParaRPr kumimoji="1" lang="ja-JP" altLang="en-US"/>
          </a:p>
        </p:txBody>
      </p:sp>
    </p:spTree>
    <p:extLst>
      <p:ext uri="{BB962C8B-B14F-4D97-AF65-F5344CB8AC3E}">
        <p14:creationId xmlns:p14="http://schemas.microsoft.com/office/powerpoint/2010/main" val="61492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本日の説明内容です。</a:t>
            </a:r>
            <a:endParaRPr kumimoji="1" lang="en-US" altLang="ja-JP" dirty="0"/>
          </a:p>
          <a:p>
            <a:endParaRPr lang="en-US" altLang="ja-JP" dirty="0"/>
          </a:p>
          <a:p>
            <a:r>
              <a:rPr kumimoji="1" lang="ja-JP" altLang="en-US" dirty="0"/>
              <a:t>最初に決算の内容を説明させていただき、その後、</a:t>
            </a:r>
            <a:r>
              <a:rPr lang="ja-JP" altLang="en-US" dirty="0"/>
              <a:t>決算と一緒に発表しました中期経営計画について説明させていただきます。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4</a:t>
            </a:fld>
            <a:endParaRPr kumimoji="1" lang="ja-JP" altLang="en-US" dirty="0"/>
          </a:p>
        </p:txBody>
      </p:sp>
    </p:spTree>
    <p:extLst>
      <p:ext uri="{BB962C8B-B14F-4D97-AF65-F5344CB8AC3E}">
        <p14:creationId xmlns:p14="http://schemas.microsoft.com/office/powerpoint/2010/main" val="287823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最初に決算の概要です。</a:t>
            </a:r>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5</a:t>
            </a:fld>
            <a:endParaRPr kumimoji="1" lang="ja-JP" altLang="en-US"/>
          </a:p>
        </p:txBody>
      </p:sp>
    </p:spTree>
    <p:extLst>
      <p:ext uri="{BB962C8B-B14F-4D97-AF65-F5344CB8AC3E}">
        <p14:creationId xmlns:p14="http://schemas.microsoft.com/office/powerpoint/2010/main" val="169775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609283"/>
            <a:ext cx="5445760" cy="4472702"/>
          </a:xfrm>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6</a:t>
            </a:fld>
            <a:endParaRPr kumimoji="1" lang="ja-JP" altLang="en-US"/>
          </a:p>
        </p:txBody>
      </p:sp>
    </p:spTree>
    <p:extLst>
      <p:ext uri="{BB962C8B-B14F-4D97-AF65-F5344CB8AC3E}">
        <p14:creationId xmlns:p14="http://schemas.microsoft.com/office/powerpoint/2010/main" val="312047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7</a:t>
            </a:fld>
            <a:endParaRPr kumimoji="1" lang="ja-JP" altLang="en-US"/>
          </a:p>
        </p:txBody>
      </p:sp>
    </p:spTree>
    <p:extLst>
      <p:ext uri="{BB962C8B-B14F-4D97-AF65-F5344CB8AC3E}">
        <p14:creationId xmlns:p14="http://schemas.microsoft.com/office/powerpoint/2010/main" val="313308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8</a:t>
            </a:fld>
            <a:endParaRPr kumimoji="1" lang="ja-JP" altLang="en-US"/>
          </a:p>
        </p:txBody>
      </p:sp>
    </p:spTree>
    <p:extLst>
      <p:ext uri="{BB962C8B-B14F-4D97-AF65-F5344CB8AC3E}">
        <p14:creationId xmlns:p14="http://schemas.microsoft.com/office/powerpoint/2010/main" val="313308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99B0-41E5-4BC5-B344-AB69F0624D00}" type="slidenum">
              <a:rPr kumimoji="1" lang="ja-JP" altLang="en-US" smtClean="0"/>
              <a:t>9</a:t>
            </a:fld>
            <a:endParaRPr kumimoji="1" lang="ja-JP" altLang="en-US"/>
          </a:p>
        </p:txBody>
      </p:sp>
    </p:spTree>
    <p:extLst>
      <p:ext uri="{BB962C8B-B14F-4D97-AF65-F5344CB8AC3E}">
        <p14:creationId xmlns:p14="http://schemas.microsoft.com/office/powerpoint/2010/main" val="313308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267735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354015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80125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384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6876256" y="6381328"/>
            <a:ext cx="2133600" cy="365125"/>
          </a:xfrm>
          <a:prstGeom prst="rect">
            <a:avLst/>
          </a:prstGeom>
        </p:spPr>
        <p:txBody>
          <a:bodyPr/>
          <a:lstStyle>
            <a:lvl1pPr algn="r">
              <a:defRPr/>
            </a:lvl1pPr>
          </a:lstStyle>
          <a:p>
            <a:fld id="{FBBBFFEF-E934-47AD-AD2C-5091471CCF45}" type="slidenum">
              <a:rPr lang="ja-JP" altLang="en-US" smtClean="0"/>
              <a:pPr/>
              <a:t>‹#›</a:t>
            </a:fld>
            <a:endParaRPr lang="ja-JP" altLang="en-US" dirty="0"/>
          </a:p>
        </p:txBody>
      </p:sp>
      <p:sp>
        <p:nvSpPr>
          <p:cNvPr id="7" name="正方形/長方形 6"/>
          <p:cNvSpPr/>
          <p:nvPr userDrawn="1"/>
        </p:nvSpPr>
        <p:spPr>
          <a:xfrm>
            <a:off x="0" y="952602"/>
            <a:ext cx="9144000" cy="100133"/>
          </a:xfrm>
          <a:prstGeom prst="rect">
            <a:avLst/>
          </a:prstGeom>
          <a:gradFill>
            <a:gsLst>
              <a:gs pos="0">
                <a:srgbClr val="DF577E"/>
              </a:gs>
              <a:gs pos="100000">
                <a:srgbClr val="C00000">
                  <a:lumMod val="0"/>
                  <a:lumOff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a:off x="0" y="6740086"/>
            <a:ext cx="9144000" cy="100134"/>
          </a:xfrm>
          <a:prstGeom prst="rect">
            <a:avLst/>
          </a:prstGeom>
          <a:solidFill>
            <a:srgbClr val="D44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t>Copyright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t> 2022</a:t>
            </a:r>
            <a:r>
              <a:rPr lang="ja-JP" altLang="en-US" sz="800" dirty="0"/>
              <a:t>　</a:t>
            </a:r>
            <a:r>
              <a:rPr lang="en-US" altLang="ja-JP" sz="800" dirty="0" err="1"/>
              <a:t>Yamami</a:t>
            </a:r>
            <a:r>
              <a:rPr lang="ja-JP" altLang="en-US" sz="800" dirty="0"/>
              <a:t>　</a:t>
            </a:r>
            <a:r>
              <a:rPr lang="en-US" altLang="ja-JP" sz="800" dirty="0"/>
              <a:t>Company</a:t>
            </a:r>
            <a:r>
              <a:rPr lang="ja-JP" altLang="en-US" sz="800" dirty="0"/>
              <a:t>　</a:t>
            </a:r>
            <a:r>
              <a:rPr lang="en-US" altLang="ja-JP" sz="800" dirty="0"/>
              <a:t> All Rights Reserved.</a:t>
            </a:r>
            <a:endParaRPr lang="ja-JP" altLang="en-US" sz="800" dirty="0"/>
          </a:p>
        </p:txBody>
      </p:sp>
      <p:pic>
        <p:nvPicPr>
          <p:cNvPr id="8" name="図 7"/>
          <p:cNvPicPr>
            <a:picLocks noChangeAspect="1"/>
          </p:cNvPicPr>
          <p:nvPr userDrawn="1"/>
        </p:nvPicPr>
        <p:blipFill>
          <a:blip r:embed="rId2"/>
          <a:stretch>
            <a:fillRect/>
          </a:stretch>
        </p:blipFill>
        <p:spPr>
          <a:xfrm>
            <a:off x="7347940" y="304300"/>
            <a:ext cx="1781690" cy="575962"/>
          </a:xfrm>
          <a:prstGeom prst="rect">
            <a:avLst/>
          </a:prstGeom>
        </p:spPr>
      </p:pic>
    </p:spTree>
    <p:extLst>
      <p:ext uri="{BB962C8B-B14F-4D97-AF65-F5344CB8AC3E}">
        <p14:creationId xmlns:p14="http://schemas.microsoft.com/office/powerpoint/2010/main" val="29734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238617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261818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322106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84147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146252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205049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300267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7251868-8290-44F6-8915-6758A63D7239}" type="datetimeFigureOut">
              <a:rPr kumimoji="1" lang="ja-JP" altLang="en-US" smtClean="0"/>
              <a:t>2022/2/21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200197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51868-8290-44F6-8915-6758A63D7239}" type="datetimeFigureOut">
              <a:rPr kumimoji="1" lang="ja-JP" altLang="en-US" smtClean="0"/>
              <a:t>2022/2/21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D355C-203E-43C9-900F-1AC9C9EA7952}" type="slidenum">
              <a:rPr kumimoji="1" lang="ja-JP" altLang="en-US" smtClean="0"/>
              <a:t>‹#›</a:t>
            </a:fld>
            <a:endParaRPr kumimoji="1" lang="ja-JP" altLang="en-US"/>
          </a:p>
        </p:txBody>
      </p:sp>
    </p:spTree>
    <p:extLst>
      <p:ext uri="{BB962C8B-B14F-4D97-AF65-F5344CB8AC3E}">
        <p14:creationId xmlns:p14="http://schemas.microsoft.com/office/powerpoint/2010/main" val="3494244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1.emf"/><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chart" Target="../charts/chart16.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chart" Target="../charts/chart20.xml"/><Relationship Id="rId5" Type="http://schemas.openxmlformats.org/officeDocument/2006/relationships/image" Target="../media/image2.gif"/><Relationship Id="rId4" Type="http://schemas.openxmlformats.org/officeDocument/2006/relationships/image" Target="../media/image27.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2961" y="2078850"/>
            <a:ext cx="9180512" cy="1530170"/>
          </a:xfrm>
          <a:solidFill>
            <a:srgbClr val="C00000"/>
          </a:solidFill>
        </p:spPr>
        <p:txBody>
          <a:bodyPr>
            <a:noAutofit/>
          </a:bodyPr>
          <a:lstStyle/>
          <a:p>
            <a:pPr algn="ctr">
              <a:lnSpc>
                <a:spcPct val="150000"/>
              </a:lnSpc>
              <a:spcBef>
                <a:spcPts val="0"/>
              </a:spcBef>
            </a:pPr>
            <a:r>
              <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株式会社やまみ（</a:t>
            </a:r>
            <a:r>
              <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2820</a:t>
            </a:r>
            <a:r>
              <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）決算説明資料</a:t>
            </a:r>
            <a:br>
              <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月期第</a:t>
            </a: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四半期</a:t>
            </a:r>
            <a:endPar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3"/>
          <a:stretch>
            <a:fillRect/>
          </a:stretch>
        </p:blipFill>
        <p:spPr>
          <a:xfrm>
            <a:off x="7362310" y="16319"/>
            <a:ext cx="1781690" cy="575962"/>
          </a:xfrm>
          <a:prstGeom prst="rect">
            <a:avLst/>
          </a:prstGeom>
        </p:spPr>
      </p:pic>
      <p:sp>
        <p:nvSpPr>
          <p:cNvPr id="8" name="サブタイトル 2"/>
          <p:cNvSpPr txBox="1">
            <a:spLocks/>
          </p:cNvSpPr>
          <p:nvPr/>
        </p:nvSpPr>
        <p:spPr>
          <a:xfrm>
            <a:off x="337537" y="5095589"/>
            <a:ext cx="8468925" cy="16090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日</a:t>
            </a:r>
          </a:p>
          <a:p>
            <a:pPr marL="0" indent="0" algn="ctr">
              <a:spcBef>
                <a:spcPts val="1800"/>
              </a:spcBef>
              <a:buNone/>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代表取締役会長　　山名　清</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spcBef>
                <a:spcPts val="600"/>
              </a:spcBef>
              <a:buNone/>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代表取締役社長　　山名　徹</a:t>
            </a:r>
          </a:p>
          <a:p>
            <a:endParaRPr lang="ja-JP" altLang="en-US" dirty="0"/>
          </a:p>
          <a:p>
            <a:endParaRPr lang="ja-JP" altLang="en-US" dirty="0"/>
          </a:p>
        </p:txBody>
      </p:sp>
    </p:spTree>
    <p:extLst>
      <p:ext uri="{BB962C8B-B14F-4D97-AF65-F5344CB8AC3E}">
        <p14:creationId xmlns:p14="http://schemas.microsoft.com/office/powerpoint/2010/main" val="63791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32F5E7F9-1A4D-4196-BBF9-AD9A9D48FBAB}"/>
              </a:ext>
            </a:extLst>
          </p:cNvPr>
          <p:cNvGraphicFramePr/>
          <p:nvPr/>
        </p:nvGraphicFramePr>
        <p:xfrm>
          <a:off x="395536" y="3262261"/>
          <a:ext cx="8460940" cy="3335091"/>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拠点別利益</a:t>
            </a:r>
            <a:endParaRPr kumimoji="1" lang="ja-JP" altLang="en-US" sz="1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8423542" y="6354605"/>
            <a:ext cx="720026" cy="268575"/>
          </a:xfrm>
        </p:spPr>
        <p:txBody>
          <a:bodyPr/>
          <a:lstStyle/>
          <a:p>
            <a:r>
              <a:rPr kumimoji="1" lang="en-US" altLang="ja-JP" dirty="0"/>
              <a:t>10</a:t>
            </a:r>
            <a:endParaRPr kumimoji="1" lang="ja-JP" altLang="en-US" dirty="0"/>
          </a:p>
        </p:txBody>
      </p:sp>
      <p:sp>
        <p:nvSpPr>
          <p:cNvPr id="10" name="テキスト ボックス 9">
            <a:extLst>
              <a:ext uri="{FF2B5EF4-FFF2-40B4-BE49-F238E27FC236}">
                <a16:creationId xmlns:a16="http://schemas.microsoft.com/office/drawing/2014/main" id="{CC41867F-BD6E-45AA-9268-913B75B15956}"/>
              </a:ext>
            </a:extLst>
          </p:cNvPr>
          <p:cNvSpPr txBox="1"/>
          <p:nvPr/>
        </p:nvSpPr>
        <p:spPr>
          <a:xfrm>
            <a:off x="611560" y="3000651"/>
            <a:ext cx="900100"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（百万円）</a:t>
            </a:r>
          </a:p>
        </p:txBody>
      </p:sp>
      <p:sp>
        <p:nvSpPr>
          <p:cNvPr id="12" name="正方形/長方形 11">
            <a:extLst>
              <a:ext uri="{FF2B5EF4-FFF2-40B4-BE49-F238E27FC236}">
                <a16:creationId xmlns:a16="http://schemas.microsoft.com/office/drawing/2014/main" id="{CE907C55-46BC-49FF-A549-A70A1E2E1669}"/>
              </a:ext>
            </a:extLst>
          </p:cNvPr>
          <p:cNvSpPr/>
          <p:nvPr/>
        </p:nvSpPr>
        <p:spPr>
          <a:xfrm>
            <a:off x="287524" y="1269733"/>
            <a:ext cx="8568952" cy="1260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3525" lvl="1" indent="-263525">
              <a:spcBef>
                <a:spcPts val="600"/>
              </a:spcBef>
              <a:buBlip>
                <a:blip r:embed="rId4"/>
              </a:buBlip>
            </a:pPr>
            <a:r>
              <a:rPr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本社工場は、売上高が微増の中で高付加価値商品への注力によりコストアップを吸収し増益を維持</a:t>
            </a:r>
            <a:endParaRPr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3525" lvl="1" indent="-263525">
              <a:spcBef>
                <a:spcPts val="600"/>
              </a:spcBef>
              <a:buBlip>
                <a:blip r:embed="rId4"/>
              </a:buBlip>
            </a:pPr>
            <a:r>
              <a:rPr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関西工場は、新規ラインの稼働や富士山麓工場サポート等で前年</a:t>
            </a:r>
            <a:r>
              <a:rPr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1Q</a:t>
            </a:r>
            <a:r>
              <a:rPr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の利益が一時的に低迷した反動も加わり大幅に改善</a:t>
            </a:r>
            <a:endParaRPr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3525" lvl="1" indent="-263525">
              <a:spcBef>
                <a:spcPts val="600"/>
              </a:spcBef>
              <a:buBlip>
                <a:blip r:embed="rId4"/>
              </a:buBlip>
              <a:tabLst>
                <a:tab pos="263525" algn="l"/>
              </a:tabLst>
            </a:pPr>
            <a:r>
              <a:rPr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富士山麓工場は、売上増と減価償却費の減少で赤字幅縮小</a:t>
            </a:r>
            <a:endParaRPr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10698980-BFDB-48FC-89A0-03E678574B3C}"/>
              </a:ext>
            </a:extLst>
          </p:cNvPr>
          <p:cNvSpPr/>
          <p:nvPr/>
        </p:nvSpPr>
        <p:spPr>
          <a:xfrm>
            <a:off x="3370620" y="3286997"/>
            <a:ext cx="495055" cy="2919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2CDD322-4CAA-4BE0-9C2C-664881F88A4E}"/>
              </a:ext>
            </a:extLst>
          </p:cNvPr>
          <p:cNvSpPr txBox="1"/>
          <p:nvPr/>
        </p:nvSpPr>
        <p:spPr>
          <a:xfrm>
            <a:off x="3491880" y="6479461"/>
            <a:ext cx="1512168" cy="261610"/>
          </a:xfrm>
          <a:prstGeom prst="rect">
            <a:avLst/>
          </a:prstGeom>
          <a:noFill/>
        </p:spPr>
        <p:txBody>
          <a:bodyPr wrap="square" rtlCol="0">
            <a:spAutoFit/>
          </a:bodyPr>
          <a:lstStyle/>
          <a:p>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カッコ内は償却前</a:t>
            </a:r>
          </a:p>
        </p:txBody>
      </p:sp>
    </p:spTree>
    <p:extLst>
      <p:ext uri="{BB962C8B-B14F-4D97-AF65-F5344CB8AC3E}">
        <p14:creationId xmlns:p14="http://schemas.microsoft.com/office/powerpoint/2010/main" val="421694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388424" y="6314337"/>
            <a:ext cx="792569" cy="300083"/>
          </a:xfrm>
        </p:spPr>
        <p:txBody>
          <a:bodyPr/>
          <a:lstStyle/>
          <a:p>
            <a:r>
              <a:rPr lang="en-US" altLang="ja-JP" dirty="0"/>
              <a:t>11</a:t>
            </a:r>
            <a:endParaRPr lang="ja-JP" altLang="en-US" dirty="0"/>
          </a:p>
        </p:txBody>
      </p:sp>
      <p:sp>
        <p:nvSpPr>
          <p:cNvPr id="4" name="タイトル 1"/>
          <p:cNvSpPr txBox="1">
            <a:spLocks/>
          </p:cNvSpPr>
          <p:nvPr/>
        </p:nvSpPr>
        <p:spPr>
          <a:xfrm>
            <a:off x="0" y="332656"/>
            <a:ext cx="723629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営業利益</a:t>
            </a:r>
            <a:endParaRPr lang="ja-JP" altLang="en-US" sz="1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nvGraphicFramePr>
        <p:xfrm>
          <a:off x="611560" y="4869160"/>
          <a:ext cx="7776864" cy="1741456"/>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20000"/>
                    </a:ext>
                  </a:extLst>
                </a:gridCol>
                <a:gridCol w="6408712">
                  <a:extLst>
                    <a:ext uri="{9D8B030D-6E8A-4147-A177-3AD203B41FA5}">
                      <a16:colId xmlns:a16="http://schemas.microsoft.com/office/drawing/2014/main" val="20001"/>
                    </a:ext>
                  </a:extLst>
                </a:gridCol>
              </a:tblGrid>
              <a:tr h="428176">
                <a:tc>
                  <a:txBody>
                    <a:bodyPr/>
                    <a:lstStyle/>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材料費</a:t>
                      </a:r>
                    </a:p>
                  </a:txBody>
                  <a:tcPr marL="36000" marR="36000" marT="36000" marB="36000" anchor="ctr">
                    <a:solidFill>
                      <a:schemeClr val="bg1">
                        <a:lumMod val="95000"/>
                      </a:schemeClr>
                    </a:solidFill>
                  </a:tcPr>
                </a:tc>
                <a:tc>
                  <a:txBody>
                    <a:bodyPr/>
                    <a:lstStyle/>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・前期比</a:t>
                      </a:r>
                      <a:r>
                        <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+181</a:t>
                      </a:r>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百万円（売上高比率は</a:t>
                      </a:r>
                      <a:r>
                        <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±0.0pt</a:t>
                      </a:r>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・大豆価格高騰の影響は、商品の高付加価値化で吸収</a:t>
                      </a:r>
                    </a:p>
                  </a:txBody>
                  <a:tcPr marL="36000" marR="36000" marT="36000" marB="36000" anchor="ctr">
                    <a:solidFill>
                      <a:schemeClr val="bg1">
                        <a:lumMod val="95000"/>
                      </a:schemeClr>
                    </a:solidFill>
                  </a:tcPr>
                </a:tc>
                <a:extLst>
                  <a:ext uri="{0D108BD9-81ED-4DB2-BD59-A6C34878D82A}">
                    <a16:rowId xmlns:a16="http://schemas.microsoft.com/office/drawing/2014/main" val="10000"/>
                  </a:ext>
                </a:extLst>
              </a:tr>
              <a:tr h="428176">
                <a:tc>
                  <a:txBody>
                    <a:bodyPr/>
                    <a:lstStyle/>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労務費</a:t>
                      </a:r>
                    </a:p>
                  </a:txBody>
                  <a:tcPr marL="36000" marR="36000" marT="36000" marB="36000" anchor="ctr">
                    <a:solidFill>
                      <a:schemeClr val="bg1">
                        <a:lumMod val="95000"/>
                      </a:schemeClr>
                    </a:solidFill>
                  </a:tcPr>
                </a:tc>
                <a:tc>
                  <a:txBody>
                    <a:bodyPr/>
                    <a:lstStyle/>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・前期比</a:t>
                      </a:r>
                      <a:r>
                        <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+95</a:t>
                      </a:r>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百万円。</a:t>
                      </a:r>
                      <a:r>
                        <a:rPr lang="ja-JP" altLang="en-US" sz="1200" b="0" i="0" u="none" strike="noStrike"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人員増による増加で売上高比率は</a:t>
                      </a:r>
                      <a:r>
                        <a:rPr lang="en-US" altLang="ja-JP" sz="1200" b="0" i="0" u="none" strike="noStrike"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+0.6pt</a:t>
                      </a:r>
                      <a:endParaRPr lang="ja-JP" altLang="en-US" sz="1200" b="0" i="0" u="none" strike="noStrike"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solidFill>
                      <a:schemeClr val="bg1">
                        <a:lumMod val="95000"/>
                      </a:schemeClr>
                    </a:solidFill>
                  </a:tcPr>
                </a:tc>
                <a:extLst>
                  <a:ext uri="{0D108BD9-81ED-4DB2-BD59-A6C34878D82A}">
                    <a16:rowId xmlns:a16="http://schemas.microsoft.com/office/drawing/2014/main" val="10001"/>
                  </a:ext>
                </a:extLst>
              </a:tr>
              <a:tr h="359434">
                <a:tc>
                  <a:txBody>
                    <a:bodyPr/>
                    <a:lstStyle/>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その他</a:t>
                      </a:r>
                    </a:p>
                  </a:txBody>
                  <a:tcPr marL="36000" marR="36000" marT="36000" marB="36000" anchor="ctr">
                    <a:solidFill>
                      <a:schemeClr val="bg1">
                        <a:lumMod val="95000"/>
                      </a:schemeClr>
                    </a:solidFill>
                  </a:tcPr>
                </a:tc>
                <a:tc>
                  <a:txBody>
                    <a:bodyPr/>
                    <a:lstStyle/>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・新ライン導入が一巡し減価償却費▲</a:t>
                      </a:r>
                      <a:r>
                        <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67</a:t>
                      </a:r>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百万円</a:t>
                      </a:r>
                      <a:endPar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・光熱費</a:t>
                      </a:r>
                      <a:r>
                        <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+102</a:t>
                      </a:r>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百万円（</a:t>
                      </a:r>
                      <a:r>
                        <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+0.9pt</a:t>
                      </a:r>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）等</a:t>
                      </a:r>
                    </a:p>
                  </a:txBody>
                  <a:tcPr marL="36000" marR="36000" marT="36000" marB="36000" anchor="ctr">
                    <a:solidFill>
                      <a:schemeClr val="bg1">
                        <a:lumMod val="95000"/>
                      </a:schemeClr>
                    </a:solidFill>
                  </a:tcPr>
                </a:tc>
                <a:extLst>
                  <a:ext uri="{0D108BD9-81ED-4DB2-BD59-A6C34878D82A}">
                    <a16:rowId xmlns:a16="http://schemas.microsoft.com/office/drawing/2014/main" val="10002"/>
                  </a:ext>
                </a:extLst>
              </a:tr>
              <a:tr h="359434">
                <a:tc>
                  <a:txBody>
                    <a:bodyPr/>
                    <a:lstStyle/>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販売管理費</a:t>
                      </a:r>
                    </a:p>
                  </a:txBody>
                  <a:tcPr marL="36000" marR="36000" marT="36000" marB="36000" anchor="ctr">
                    <a:solidFill>
                      <a:schemeClr val="bg1">
                        <a:lumMod val="95000"/>
                      </a:schemeClr>
                    </a:solidFill>
                  </a:tcPr>
                </a:tc>
                <a:tc>
                  <a:txBody>
                    <a:bodyPr/>
                    <a:lstStyle/>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・売上高販管費率▲</a:t>
                      </a:r>
                      <a:r>
                        <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0.4pt</a:t>
                      </a:r>
                    </a:p>
                    <a:p>
                      <a:pPr algn="l" fontAlgn="b"/>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・荷造運賃</a:t>
                      </a:r>
                      <a:r>
                        <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百万円（</a:t>
                      </a:r>
                      <a:r>
                        <a:rPr lang="en-US" altLang="ja-JP"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±0.0pt</a:t>
                      </a:r>
                      <a:r>
                        <a:rPr lang="ja-JP" altLang="en-US" sz="1200" b="0" i="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36000" marR="36000" marT="36000" marB="36000"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2141729" y="1193745"/>
            <a:ext cx="4725525" cy="338554"/>
          </a:xfrm>
          <a:prstGeom prst="rect">
            <a:avLst/>
          </a:prstGeom>
          <a:noFill/>
        </p:spPr>
        <p:txBody>
          <a:bodyPr wrap="square" rtlCol="0">
            <a:spAutoFit/>
          </a:bodyPr>
          <a:lstStyle/>
          <a:p>
            <a:pPr algn="ctr"/>
            <a:r>
              <a:rPr kumimoji="1"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利益増減要因</a:t>
            </a:r>
          </a:p>
        </p:txBody>
      </p:sp>
      <p:graphicFrame>
        <p:nvGraphicFramePr>
          <p:cNvPr id="17" name="グラフ 16"/>
          <p:cNvGraphicFramePr/>
          <p:nvPr/>
        </p:nvGraphicFramePr>
        <p:xfrm>
          <a:off x="971600" y="1445279"/>
          <a:ext cx="7110790" cy="3351873"/>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p:cNvSpPr txBox="1"/>
          <p:nvPr/>
        </p:nvSpPr>
        <p:spPr>
          <a:xfrm>
            <a:off x="1687867" y="1930428"/>
            <a:ext cx="90772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売上高増</a:t>
            </a:r>
          </a:p>
        </p:txBody>
      </p:sp>
      <p:sp>
        <p:nvSpPr>
          <p:cNvPr id="19" name="テキスト ボックス 18"/>
          <p:cNvSpPr txBox="1"/>
          <p:nvPr/>
        </p:nvSpPr>
        <p:spPr>
          <a:xfrm>
            <a:off x="2978572" y="2536513"/>
            <a:ext cx="957666" cy="276999"/>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材料費増</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4797218" y="2172823"/>
            <a:ext cx="1310884" cy="461665"/>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その他製造</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経費他減</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583795" y="2085516"/>
            <a:ext cx="1170130" cy="276999"/>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労務費増</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6330304" y="2068927"/>
            <a:ext cx="1017979" cy="461665"/>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販管費増</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7287058" y="1510186"/>
            <a:ext cx="1620180" cy="261610"/>
          </a:xfrm>
          <a:prstGeom prst="rect">
            <a:avLst/>
          </a:prstGeom>
          <a:noFill/>
        </p:spPr>
        <p:txBody>
          <a:bodyPr wrap="square" rtlCol="0">
            <a:spAutoFit/>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（単位：百万円）</a:t>
            </a:r>
          </a:p>
        </p:txBody>
      </p:sp>
      <p:sp>
        <p:nvSpPr>
          <p:cNvPr id="24" name="右矢印 23"/>
          <p:cNvSpPr/>
          <p:nvPr/>
        </p:nvSpPr>
        <p:spPr>
          <a:xfrm>
            <a:off x="2408091" y="3429000"/>
            <a:ext cx="4410490" cy="45005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+193</a:t>
            </a:r>
            <a:endParaRPr kumimoji="1" lang="ja-JP" altLang="en-US"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1001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9879" y="323655"/>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商品別動向</a:t>
            </a:r>
          </a:p>
        </p:txBody>
      </p:sp>
      <p:sp>
        <p:nvSpPr>
          <p:cNvPr id="4" name="スライド番号プレースホルダー 3"/>
          <p:cNvSpPr>
            <a:spLocks noGrp="1"/>
          </p:cNvSpPr>
          <p:nvPr>
            <p:ph type="sldNum" sz="quarter" idx="12"/>
          </p:nvPr>
        </p:nvSpPr>
        <p:spPr/>
        <p:txBody>
          <a:bodyPr/>
          <a:lstStyle/>
          <a:p>
            <a:r>
              <a:rPr kumimoji="1" lang="en-US" altLang="ja-JP" dirty="0"/>
              <a:t>12</a:t>
            </a:r>
            <a:endParaRPr kumimoji="1" lang="ja-JP" altLang="en-US" dirty="0"/>
          </a:p>
        </p:txBody>
      </p:sp>
      <p:graphicFrame>
        <p:nvGraphicFramePr>
          <p:cNvPr id="10" name="グラフ 9">
            <a:extLst>
              <a:ext uri="{FF2B5EF4-FFF2-40B4-BE49-F238E27FC236}">
                <a16:creationId xmlns:a16="http://schemas.microsoft.com/office/drawing/2014/main" id="{DDB7AC04-6D1D-4EB6-9449-5AA7F72DB89A}"/>
              </a:ext>
            </a:extLst>
          </p:cNvPr>
          <p:cNvGraphicFramePr/>
          <p:nvPr/>
        </p:nvGraphicFramePr>
        <p:xfrm>
          <a:off x="788068" y="3178283"/>
          <a:ext cx="6984776" cy="2965322"/>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1C021F16-0731-4493-B289-4AF72B2D74AF}"/>
              </a:ext>
            </a:extLst>
          </p:cNvPr>
          <p:cNvSpPr txBox="1"/>
          <p:nvPr/>
        </p:nvSpPr>
        <p:spPr>
          <a:xfrm>
            <a:off x="2185796" y="2815936"/>
            <a:ext cx="4772407" cy="369332"/>
          </a:xfrm>
          <a:prstGeom prst="rect">
            <a:avLst/>
          </a:prstGeom>
          <a:noFill/>
        </p:spPr>
        <p:txBody>
          <a:bodyPr wrap="square" rtlCol="0">
            <a:spAutoFit/>
          </a:bodyPr>
          <a:lstStyle/>
          <a:p>
            <a:pPr algn="ctr"/>
            <a:r>
              <a:rPr kumimoji="1" lang="ja-JP" altLang="en-US" b="1" dirty="0">
                <a:solidFill>
                  <a:srgbClr val="C00000"/>
                </a:solidFill>
                <a:latin typeface="メイリオ" panose="020B0604030504040204" pitchFamily="50" charset="-128"/>
                <a:ea typeface="メイリオ" panose="020B0604030504040204" pitchFamily="50" charset="-128"/>
              </a:rPr>
              <a:t>商品別</a:t>
            </a:r>
            <a:r>
              <a:rPr kumimoji="1" lang="ja-JP" altLang="en-US" b="1">
                <a:solidFill>
                  <a:srgbClr val="C00000"/>
                </a:solidFill>
                <a:latin typeface="メイリオ" panose="020B0604030504040204" pitchFamily="50" charset="-128"/>
                <a:ea typeface="メイリオ" panose="020B0604030504040204" pitchFamily="50" charset="-128"/>
              </a:rPr>
              <a:t>売上高 前年同期</a:t>
            </a:r>
            <a:r>
              <a:rPr kumimoji="1" lang="ja-JP" altLang="en-US" b="1" dirty="0">
                <a:solidFill>
                  <a:srgbClr val="C00000"/>
                </a:solidFill>
                <a:latin typeface="メイリオ" panose="020B0604030504040204" pitchFamily="50" charset="-128"/>
                <a:ea typeface="メイリオ" panose="020B0604030504040204" pitchFamily="50" charset="-128"/>
              </a:rPr>
              <a:t>比伸び率（</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a:t>
            </a:r>
          </a:p>
        </p:txBody>
      </p:sp>
      <p:sp>
        <p:nvSpPr>
          <p:cNvPr id="13" name="正方形/長方形 12">
            <a:extLst>
              <a:ext uri="{FF2B5EF4-FFF2-40B4-BE49-F238E27FC236}">
                <a16:creationId xmlns:a16="http://schemas.microsoft.com/office/drawing/2014/main" id="{7D54E553-6B34-4374-9BB7-857C7F5F5BAA}"/>
              </a:ext>
            </a:extLst>
          </p:cNvPr>
          <p:cNvSpPr/>
          <p:nvPr/>
        </p:nvSpPr>
        <p:spPr>
          <a:xfrm>
            <a:off x="251520" y="1368726"/>
            <a:ext cx="8398296" cy="135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spcBef>
                <a:spcPts val="600"/>
              </a:spcBef>
              <a:buBlip>
                <a:blip r:embed="rId4"/>
              </a:buBlip>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カット</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3P</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、充填豆腐等、顧客ニーズに対応して富士山麓工場にて生産ラインを設置した商品群を中心に伸長</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Blip>
                <a:blip r:embed="rId4"/>
              </a:buBlip>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商品のブラッシュアップによる入れ替えが一巡した焼豆腐は、あらためて拡大基調へ</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8ECAE8FF-1303-4273-8764-D3E0E7D6DF95}"/>
              </a:ext>
            </a:extLst>
          </p:cNvPr>
          <p:cNvSpPr txBox="1"/>
          <p:nvPr/>
        </p:nvSpPr>
        <p:spPr>
          <a:xfrm>
            <a:off x="773005" y="6008551"/>
            <a:ext cx="4539457" cy="253916"/>
          </a:xfrm>
          <a:prstGeom prst="rect">
            <a:avLst/>
          </a:prstGeom>
          <a:noFill/>
        </p:spPr>
        <p:txBody>
          <a:bodyPr wrap="square" rtlCol="0">
            <a:spAutoFit/>
          </a:bodyPr>
          <a:lstStyle/>
          <a:p>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油揚げは業務用を除く</a:t>
            </a:r>
          </a:p>
        </p:txBody>
      </p:sp>
      <p:sp>
        <p:nvSpPr>
          <p:cNvPr id="17" name="テキスト ボックス 16">
            <a:extLst>
              <a:ext uri="{FF2B5EF4-FFF2-40B4-BE49-F238E27FC236}">
                <a16:creationId xmlns:a16="http://schemas.microsoft.com/office/drawing/2014/main" id="{77EE060F-FF4B-4FC0-ADD9-7CF7D684EE22}"/>
              </a:ext>
            </a:extLst>
          </p:cNvPr>
          <p:cNvSpPr txBox="1"/>
          <p:nvPr/>
        </p:nvSpPr>
        <p:spPr>
          <a:xfrm>
            <a:off x="4045823" y="5688956"/>
            <a:ext cx="809690"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93218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B85AE432-DB81-45F1-A931-4C7EAC25966B}"/>
              </a:ext>
            </a:extLst>
          </p:cNvPr>
          <p:cNvGraphicFramePr/>
          <p:nvPr/>
        </p:nvGraphicFramePr>
        <p:xfrm>
          <a:off x="551549" y="1979594"/>
          <a:ext cx="792087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idx="4294967295"/>
          </p:nvPr>
        </p:nvSpPr>
        <p:spPr>
          <a:xfrm>
            <a:off x="19879" y="323655"/>
            <a:ext cx="7236296" cy="634082"/>
          </a:xfrm>
        </p:spPr>
        <p:txBody>
          <a:bodyPr>
            <a:normAutofit/>
          </a:bodyPr>
          <a:lstStyle/>
          <a:p>
            <a:pPr algn="l"/>
            <a:r>
              <a:rPr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商品カテゴリー別　数量伸び率</a:t>
            </a:r>
            <a:r>
              <a:rPr lang="en-US" altLang="ja-JP"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販売単価</a:t>
            </a:r>
            <a:endPar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a:t>13</a:t>
            </a:r>
            <a:endParaRPr kumimoji="1" lang="ja-JP" altLang="en-US" dirty="0"/>
          </a:p>
        </p:txBody>
      </p:sp>
      <p:sp>
        <p:nvSpPr>
          <p:cNvPr id="12" name="テキスト ボックス 11">
            <a:extLst>
              <a:ext uri="{FF2B5EF4-FFF2-40B4-BE49-F238E27FC236}">
                <a16:creationId xmlns:a16="http://schemas.microsoft.com/office/drawing/2014/main" id="{85668D20-750B-43D3-912C-95418C66A92D}"/>
              </a:ext>
            </a:extLst>
          </p:cNvPr>
          <p:cNvSpPr txBox="1"/>
          <p:nvPr/>
        </p:nvSpPr>
        <p:spPr>
          <a:xfrm>
            <a:off x="5769944" y="2871917"/>
            <a:ext cx="1377372"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カット</a:t>
            </a:r>
            <a:r>
              <a:rPr kumimoji="1" lang="en-US" altLang="ja-JP" sz="1050" dirty="0">
                <a:latin typeface="メイリオ" panose="020B0604030504040204" pitchFamily="50" charset="-128"/>
                <a:ea typeface="メイリオ" panose="020B0604030504040204" pitchFamily="50" charset="-128"/>
              </a:rPr>
              <a:t>3P</a:t>
            </a:r>
            <a:r>
              <a:rPr kumimoji="1" lang="ja-JP" altLang="en-US" sz="1050" dirty="0">
                <a:latin typeface="メイリオ" panose="020B0604030504040204" pitchFamily="50" charset="-128"/>
                <a:ea typeface="メイリオ" panose="020B0604030504040204" pitchFamily="50" charset="-128"/>
              </a:rPr>
              <a:t>木綿</a:t>
            </a:r>
          </a:p>
        </p:txBody>
      </p:sp>
      <p:sp>
        <p:nvSpPr>
          <p:cNvPr id="13" name="テキスト ボックス 12">
            <a:extLst>
              <a:ext uri="{FF2B5EF4-FFF2-40B4-BE49-F238E27FC236}">
                <a16:creationId xmlns:a16="http://schemas.microsoft.com/office/drawing/2014/main" id="{01DF6852-DD06-4F3D-9BE6-469D30E0AE6D}"/>
              </a:ext>
            </a:extLst>
          </p:cNvPr>
          <p:cNvSpPr txBox="1"/>
          <p:nvPr/>
        </p:nvSpPr>
        <p:spPr>
          <a:xfrm>
            <a:off x="4257776" y="2351900"/>
            <a:ext cx="1008112"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カット</a:t>
            </a:r>
            <a:r>
              <a:rPr kumimoji="1" lang="en-US" altLang="ja-JP" sz="1050" dirty="0">
                <a:latin typeface="メイリオ" panose="020B0604030504040204" pitchFamily="50" charset="-128"/>
                <a:ea typeface="メイリオ" panose="020B0604030504040204" pitchFamily="50" charset="-128"/>
              </a:rPr>
              <a:t>3P</a:t>
            </a:r>
            <a:r>
              <a:rPr kumimoji="1" lang="ja-JP" altLang="en-US" sz="1050" dirty="0">
                <a:latin typeface="メイリオ" panose="020B0604030504040204" pitchFamily="50" charset="-128"/>
                <a:ea typeface="メイリオ" panose="020B0604030504040204" pitchFamily="50" charset="-128"/>
              </a:rPr>
              <a:t>絹</a:t>
            </a:r>
          </a:p>
        </p:txBody>
      </p:sp>
      <p:sp>
        <p:nvSpPr>
          <p:cNvPr id="14" name="テキスト ボックス 13">
            <a:extLst>
              <a:ext uri="{FF2B5EF4-FFF2-40B4-BE49-F238E27FC236}">
                <a16:creationId xmlns:a16="http://schemas.microsoft.com/office/drawing/2014/main" id="{37C896C6-E95F-497A-ABA4-6E2981B9609B}"/>
              </a:ext>
            </a:extLst>
          </p:cNvPr>
          <p:cNvSpPr txBox="1"/>
          <p:nvPr/>
        </p:nvSpPr>
        <p:spPr>
          <a:xfrm>
            <a:off x="5366688" y="3511444"/>
            <a:ext cx="1377372"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充填</a:t>
            </a:r>
          </a:p>
        </p:txBody>
      </p:sp>
      <p:sp>
        <p:nvSpPr>
          <p:cNvPr id="15" name="テキスト ボックス 14">
            <a:extLst>
              <a:ext uri="{FF2B5EF4-FFF2-40B4-BE49-F238E27FC236}">
                <a16:creationId xmlns:a16="http://schemas.microsoft.com/office/drawing/2014/main" id="{C9112EAF-82D4-43B0-BE3B-4C958EAB7F9D}"/>
              </a:ext>
            </a:extLst>
          </p:cNvPr>
          <p:cNvSpPr txBox="1"/>
          <p:nvPr/>
        </p:nvSpPr>
        <p:spPr>
          <a:xfrm>
            <a:off x="3123583" y="2815935"/>
            <a:ext cx="918948" cy="260971"/>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絹厚揚げ</a:t>
            </a:r>
          </a:p>
        </p:txBody>
      </p:sp>
      <p:sp>
        <p:nvSpPr>
          <p:cNvPr id="16" name="テキスト ボックス 15">
            <a:extLst>
              <a:ext uri="{FF2B5EF4-FFF2-40B4-BE49-F238E27FC236}">
                <a16:creationId xmlns:a16="http://schemas.microsoft.com/office/drawing/2014/main" id="{190C0C85-3A13-40F7-9D20-2F2005D441FC}"/>
              </a:ext>
            </a:extLst>
          </p:cNvPr>
          <p:cNvSpPr txBox="1"/>
          <p:nvPr/>
        </p:nvSpPr>
        <p:spPr>
          <a:xfrm>
            <a:off x="1429906" y="2608623"/>
            <a:ext cx="1377372"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木綿厚揚げ</a:t>
            </a:r>
          </a:p>
        </p:txBody>
      </p:sp>
      <p:sp>
        <p:nvSpPr>
          <p:cNvPr id="17" name="テキスト ボックス 16">
            <a:extLst>
              <a:ext uri="{FF2B5EF4-FFF2-40B4-BE49-F238E27FC236}">
                <a16:creationId xmlns:a16="http://schemas.microsoft.com/office/drawing/2014/main" id="{D9822CE1-3357-4B43-A534-E24E5D7F1DE1}"/>
              </a:ext>
            </a:extLst>
          </p:cNvPr>
          <p:cNvSpPr txBox="1"/>
          <p:nvPr/>
        </p:nvSpPr>
        <p:spPr>
          <a:xfrm>
            <a:off x="5265888" y="2236019"/>
            <a:ext cx="987937"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焼豆腐</a:t>
            </a:r>
          </a:p>
        </p:txBody>
      </p:sp>
      <p:sp>
        <p:nvSpPr>
          <p:cNvPr id="18" name="テキスト ボックス 17">
            <a:extLst>
              <a:ext uri="{FF2B5EF4-FFF2-40B4-BE49-F238E27FC236}">
                <a16:creationId xmlns:a16="http://schemas.microsoft.com/office/drawing/2014/main" id="{55A5FA4B-2552-41FE-A8E8-C5864A92ECB2}"/>
              </a:ext>
            </a:extLst>
          </p:cNvPr>
          <p:cNvSpPr txBox="1"/>
          <p:nvPr/>
        </p:nvSpPr>
        <p:spPr>
          <a:xfrm>
            <a:off x="6724162" y="3061042"/>
            <a:ext cx="1278455"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油揚げ（</a:t>
            </a:r>
            <a:r>
              <a:rPr kumimoji="1" lang="en-US" altLang="ja-JP" sz="105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a:t>
            </a:r>
          </a:p>
        </p:txBody>
      </p:sp>
      <p:sp>
        <p:nvSpPr>
          <p:cNvPr id="19" name="テキスト ボックス 18">
            <a:extLst>
              <a:ext uri="{FF2B5EF4-FFF2-40B4-BE49-F238E27FC236}">
                <a16:creationId xmlns:a16="http://schemas.microsoft.com/office/drawing/2014/main" id="{9F45F4C6-B43B-47F3-8C8F-CE06980EB058}"/>
              </a:ext>
            </a:extLst>
          </p:cNvPr>
          <p:cNvSpPr txBox="1"/>
          <p:nvPr/>
        </p:nvSpPr>
        <p:spPr>
          <a:xfrm>
            <a:off x="3387715" y="4449938"/>
            <a:ext cx="1377372"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絹</a:t>
            </a:r>
          </a:p>
        </p:txBody>
      </p:sp>
      <p:sp>
        <p:nvSpPr>
          <p:cNvPr id="20" name="テキスト ボックス 19">
            <a:extLst>
              <a:ext uri="{FF2B5EF4-FFF2-40B4-BE49-F238E27FC236}">
                <a16:creationId xmlns:a16="http://schemas.microsoft.com/office/drawing/2014/main" id="{D4D29B8F-89CC-403B-96AE-327182B5312D}"/>
              </a:ext>
            </a:extLst>
          </p:cNvPr>
          <p:cNvSpPr txBox="1"/>
          <p:nvPr/>
        </p:nvSpPr>
        <p:spPr>
          <a:xfrm>
            <a:off x="5081258" y="4108876"/>
            <a:ext cx="1377372"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木綿</a:t>
            </a:r>
          </a:p>
        </p:txBody>
      </p:sp>
      <p:sp>
        <p:nvSpPr>
          <p:cNvPr id="21" name="テキスト ボックス 20">
            <a:extLst>
              <a:ext uri="{FF2B5EF4-FFF2-40B4-BE49-F238E27FC236}">
                <a16:creationId xmlns:a16="http://schemas.microsoft.com/office/drawing/2014/main" id="{0CAB52DE-9B3C-4A0A-BD2B-7951FE331E7E}"/>
              </a:ext>
            </a:extLst>
          </p:cNvPr>
          <p:cNvSpPr txBox="1"/>
          <p:nvPr/>
        </p:nvSpPr>
        <p:spPr>
          <a:xfrm>
            <a:off x="726572" y="1575811"/>
            <a:ext cx="1080120" cy="253916"/>
          </a:xfrm>
          <a:prstGeom prst="rect">
            <a:avLst/>
          </a:prstGeom>
          <a:noFill/>
        </p:spPr>
        <p:txBody>
          <a:bodyPr wrap="square" rtlCol="0">
            <a:spAutoFit/>
          </a:bodyPr>
          <a:lstStyle/>
          <a:p>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（円</a:t>
            </a: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個）</a:t>
            </a:r>
          </a:p>
        </p:txBody>
      </p:sp>
      <p:sp>
        <p:nvSpPr>
          <p:cNvPr id="22" name="テキスト ボックス 21">
            <a:extLst>
              <a:ext uri="{FF2B5EF4-FFF2-40B4-BE49-F238E27FC236}">
                <a16:creationId xmlns:a16="http://schemas.microsoft.com/office/drawing/2014/main" id="{EA1B38DC-6FC9-4A2F-82D5-DFD66FA5BF78}"/>
              </a:ext>
            </a:extLst>
          </p:cNvPr>
          <p:cNvSpPr txBox="1"/>
          <p:nvPr/>
        </p:nvSpPr>
        <p:spPr>
          <a:xfrm>
            <a:off x="3951599" y="6064118"/>
            <a:ext cx="1492289" cy="276999"/>
          </a:xfrm>
          <a:prstGeom prst="rect">
            <a:avLst/>
          </a:prstGeom>
          <a:noFill/>
        </p:spPr>
        <p:txBody>
          <a:bodyPr wrap="square" rtlCol="0">
            <a:spAutoFit/>
          </a:bodyPr>
          <a:lstStyle/>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数量伸び率</a:t>
            </a:r>
          </a:p>
        </p:txBody>
      </p:sp>
      <p:sp>
        <p:nvSpPr>
          <p:cNvPr id="24" name="楕円 23">
            <a:extLst>
              <a:ext uri="{FF2B5EF4-FFF2-40B4-BE49-F238E27FC236}">
                <a16:creationId xmlns:a16="http://schemas.microsoft.com/office/drawing/2014/main" id="{80EF145F-1048-49C4-B56E-E9065A67A0C8}"/>
              </a:ext>
            </a:extLst>
          </p:cNvPr>
          <p:cNvSpPr/>
          <p:nvPr/>
        </p:nvSpPr>
        <p:spPr>
          <a:xfrm rot="5777440">
            <a:off x="3855885" y="-137718"/>
            <a:ext cx="1631030" cy="6522994"/>
          </a:xfrm>
          <a:prstGeom prst="ellipse">
            <a:avLst/>
          </a:prstGeom>
          <a:no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17B6B9B3-3D72-4D06-AC75-C908D5501CC1}"/>
              </a:ext>
            </a:extLst>
          </p:cNvPr>
          <p:cNvSpPr/>
          <p:nvPr/>
        </p:nvSpPr>
        <p:spPr>
          <a:xfrm rot="5400000">
            <a:off x="3617305" y="2750072"/>
            <a:ext cx="1080050" cy="2989576"/>
          </a:xfrm>
          <a:prstGeom prst="ellipse">
            <a:avLst/>
          </a:prstGeom>
          <a:no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9366264A-015F-4CF7-98DB-568DE93992CD}"/>
              </a:ext>
            </a:extLst>
          </p:cNvPr>
          <p:cNvSpPr txBox="1"/>
          <p:nvPr/>
        </p:nvSpPr>
        <p:spPr>
          <a:xfrm>
            <a:off x="4060625" y="1740990"/>
            <a:ext cx="1274239" cy="276999"/>
          </a:xfrm>
          <a:prstGeom prst="rect">
            <a:avLst/>
          </a:prstGeom>
          <a:noFill/>
        </p:spPr>
        <p:txBody>
          <a:bodyPr wrap="square" rtlCol="0">
            <a:spAutoFit/>
          </a:bodyPr>
          <a:lstStyle/>
          <a:p>
            <a:r>
              <a:rPr kumimoji="1" lang="ja-JP" altLang="en-US" sz="1200" dirty="0">
                <a:solidFill>
                  <a:srgbClr val="C00000"/>
                </a:solidFill>
                <a:latin typeface="メイリオ" panose="020B0604030504040204" pitchFamily="50" charset="-128"/>
                <a:ea typeface="メイリオ" panose="020B0604030504040204" pitchFamily="50" charset="-128"/>
              </a:rPr>
              <a:t>価値訴求商品</a:t>
            </a:r>
          </a:p>
        </p:txBody>
      </p:sp>
      <p:sp>
        <p:nvSpPr>
          <p:cNvPr id="28" name="テキスト ボックス 27">
            <a:extLst>
              <a:ext uri="{FF2B5EF4-FFF2-40B4-BE49-F238E27FC236}">
                <a16:creationId xmlns:a16="http://schemas.microsoft.com/office/drawing/2014/main" id="{60D24C92-08AB-4986-B1AF-1AD228D83EE2}"/>
              </a:ext>
            </a:extLst>
          </p:cNvPr>
          <p:cNvSpPr txBox="1"/>
          <p:nvPr/>
        </p:nvSpPr>
        <p:spPr>
          <a:xfrm>
            <a:off x="3704750" y="4871791"/>
            <a:ext cx="1274239" cy="276999"/>
          </a:xfrm>
          <a:prstGeom prst="rect">
            <a:avLst/>
          </a:prstGeom>
          <a:noFill/>
        </p:spPr>
        <p:txBody>
          <a:bodyPr wrap="square" rtlCol="0">
            <a:spAutoFit/>
          </a:bodyPr>
          <a:lstStyle/>
          <a:p>
            <a:r>
              <a:rPr kumimoji="1" lang="ja-JP" altLang="en-US" sz="1200" dirty="0">
                <a:solidFill>
                  <a:srgbClr val="C00000"/>
                </a:solidFill>
                <a:latin typeface="メイリオ" panose="020B0604030504040204" pitchFamily="50" charset="-128"/>
                <a:ea typeface="メイリオ" panose="020B0604030504040204" pitchFamily="50" charset="-128"/>
              </a:rPr>
              <a:t>価格訴求商品</a:t>
            </a:r>
          </a:p>
        </p:txBody>
      </p:sp>
      <p:sp>
        <p:nvSpPr>
          <p:cNvPr id="29" name="テキスト ボックス 28">
            <a:extLst>
              <a:ext uri="{FF2B5EF4-FFF2-40B4-BE49-F238E27FC236}">
                <a16:creationId xmlns:a16="http://schemas.microsoft.com/office/drawing/2014/main" id="{DB50CFEF-E1B9-4EE3-957D-2DA5E7BCE43A}"/>
              </a:ext>
            </a:extLst>
          </p:cNvPr>
          <p:cNvSpPr txBox="1"/>
          <p:nvPr/>
        </p:nvSpPr>
        <p:spPr>
          <a:xfrm>
            <a:off x="56825" y="3320844"/>
            <a:ext cx="898864" cy="276999"/>
          </a:xfrm>
          <a:prstGeom prst="rect">
            <a:avLst/>
          </a:prstGeom>
          <a:noFill/>
        </p:spPr>
        <p:txBody>
          <a:bodyPr wrap="square" rtlCol="0">
            <a:spAutoFit/>
          </a:bodyPr>
          <a:lstStyle/>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単価</a:t>
            </a:r>
          </a:p>
        </p:txBody>
      </p:sp>
      <p:sp>
        <p:nvSpPr>
          <p:cNvPr id="26" name="テキスト ボックス 25">
            <a:extLst>
              <a:ext uri="{FF2B5EF4-FFF2-40B4-BE49-F238E27FC236}">
                <a16:creationId xmlns:a16="http://schemas.microsoft.com/office/drawing/2014/main" id="{5FF5769E-96A3-42F1-9F11-F75BD99F0571}"/>
              </a:ext>
            </a:extLst>
          </p:cNvPr>
          <p:cNvSpPr txBox="1"/>
          <p:nvPr/>
        </p:nvSpPr>
        <p:spPr>
          <a:xfrm>
            <a:off x="630309" y="6358836"/>
            <a:ext cx="6293841" cy="577081"/>
          </a:xfrm>
          <a:prstGeom prst="rect">
            <a:avLst/>
          </a:prstGeom>
          <a:noFill/>
        </p:spPr>
        <p:txBody>
          <a:bodyPr wrap="square" rtlCol="0">
            <a:spAutoFit/>
          </a:bodyPr>
          <a:lstStyle/>
          <a:p>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：販売手数料等控除前の売上高</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：油揚げは業務用を除く</a:t>
            </a:r>
            <a:endParaRPr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1B0BD0ED-11E9-42F7-9AC9-043A72E99831}"/>
              </a:ext>
            </a:extLst>
          </p:cNvPr>
          <p:cNvSpPr txBox="1"/>
          <p:nvPr/>
        </p:nvSpPr>
        <p:spPr>
          <a:xfrm>
            <a:off x="6205292" y="1624773"/>
            <a:ext cx="2316252" cy="253916"/>
          </a:xfrm>
          <a:prstGeom prst="rect">
            <a:avLst/>
          </a:prstGeom>
          <a:noFill/>
        </p:spPr>
        <p:txBody>
          <a:bodyPr wrap="square" rtlCol="0">
            <a:spAutoFit/>
          </a:bodyPr>
          <a:lstStyle/>
          <a:p>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数値は売上金額（単位：百万円）</a:t>
            </a:r>
          </a:p>
        </p:txBody>
      </p:sp>
      <p:sp>
        <p:nvSpPr>
          <p:cNvPr id="34" name="テキスト ボックス 33">
            <a:extLst>
              <a:ext uri="{FF2B5EF4-FFF2-40B4-BE49-F238E27FC236}">
                <a16:creationId xmlns:a16="http://schemas.microsoft.com/office/drawing/2014/main" id="{4A24001D-69D0-49BD-975C-CBEB6973346B}"/>
              </a:ext>
            </a:extLst>
          </p:cNvPr>
          <p:cNvSpPr txBox="1"/>
          <p:nvPr/>
        </p:nvSpPr>
        <p:spPr>
          <a:xfrm>
            <a:off x="611560" y="1953364"/>
            <a:ext cx="550089" cy="276999"/>
          </a:xfrm>
          <a:prstGeom prst="rect">
            <a:avLst/>
          </a:prstGeom>
          <a:noFill/>
        </p:spPr>
        <p:txBody>
          <a:bodyPr wrap="square" rtlCol="0">
            <a:spAutoFit/>
          </a:bodyPr>
          <a:lstStyle/>
          <a:p>
            <a:pPr algn="ct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高</a:t>
            </a:r>
          </a:p>
        </p:txBody>
      </p:sp>
      <p:sp>
        <p:nvSpPr>
          <p:cNvPr id="35" name="テキスト ボックス 34">
            <a:extLst>
              <a:ext uri="{FF2B5EF4-FFF2-40B4-BE49-F238E27FC236}">
                <a16:creationId xmlns:a16="http://schemas.microsoft.com/office/drawing/2014/main" id="{02ECA0A9-D4EC-477C-BAC5-1E908034BAD6}"/>
              </a:ext>
            </a:extLst>
          </p:cNvPr>
          <p:cNvSpPr txBox="1"/>
          <p:nvPr/>
        </p:nvSpPr>
        <p:spPr>
          <a:xfrm>
            <a:off x="605842" y="5222742"/>
            <a:ext cx="550089" cy="276999"/>
          </a:xfrm>
          <a:prstGeom prst="rect">
            <a:avLst/>
          </a:prstGeom>
          <a:noFill/>
        </p:spPr>
        <p:txBody>
          <a:bodyPr wrap="square" rtlCol="0">
            <a:spAutoFit/>
          </a:bodyPr>
          <a:lstStyle/>
          <a:p>
            <a:pPr algn="ct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低</a:t>
            </a:r>
          </a:p>
        </p:txBody>
      </p:sp>
      <p:cxnSp>
        <p:nvCxnSpPr>
          <p:cNvPr id="5" name="直線矢印コネクタ 4">
            <a:extLst>
              <a:ext uri="{FF2B5EF4-FFF2-40B4-BE49-F238E27FC236}">
                <a16:creationId xmlns:a16="http://schemas.microsoft.com/office/drawing/2014/main" id="{FCBAAAD4-C8E3-4FF4-A8FC-DE942C79A224}"/>
              </a:ext>
            </a:extLst>
          </p:cNvPr>
          <p:cNvCxnSpPr/>
          <p:nvPr/>
        </p:nvCxnSpPr>
        <p:spPr>
          <a:xfrm>
            <a:off x="892540" y="2230363"/>
            <a:ext cx="0" cy="2918427"/>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DBB34B4F-7118-40F8-9A2F-88DED164B5AF}"/>
              </a:ext>
            </a:extLst>
          </p:cNvPr>
          <p:cNvGrpSpPr/>
          <p:nvPr/>
        </p:nvGrpSpPr>
        <p:grpSpPr>
          <a:xfrm>
            <a:off x="3973211" y="5268516"/>
            <a:ext cx="354356" cy="198536"/>
            <a:chOff x="5942374" y="4839833"/>
            <a:chExt cx="519711" cy="283175"/>
          </a:xfrm>
          <a:solidFill>
            <a:schemeClr val="bg1"/>
          </a:solidFill>
        </p:grpSpPr>
        <p:sp>
          <p:nvSpPr>
            <p:cNvPr id="3" name="フリーフォーム: 図形 2">
              <a:extLst>
                <a:ext uri="{FF2B5EF4-FFF2-40B4-BE49-F238E27FC236}">
                  <a16:creationId xmlns:a16="http://schemas.microsoft.com/office/drawing/2014/main" id="{8F53CFD3-2703-4666-832A-547D51723911}"/>
                </a:ext>
              </a:extLst>
            </p:cNvPr>
            <p:cNvSpPr/>
            <p:nvPr/>
          </p:nvSpPr>
          <p:spPr>
            <a:xfrm>
              <a:off x="5948213" y="4839833"/>
              <a:ext cx="513872" cy="166264"/>
            </a:xfrm>
            <a:custGeom>
              <a:avLst/>
              <a:gdLst>
                <a:gd name="connsiteX0" fmla="*/ 0 w 513873"/>
                <a:gd name="connsiteY0" fmla="*/ 166265 h 166265"/>
                <a:gd name="connsiteX1" fmla="*/ 166255 w 513873"/>
                <a:gd name="connsiteY1" fmla="*/ 11 h 166265"/>
                <a:gd name="connsiteX2" fmla="*/ 341746 w 513873"/>
                <a:gd name="connsiteY2" fmla="*/ 157029 h 166265"/>
                <a:gd name="connsiteX3" fmla="*/ 498764 w 513873"/>
                <a:gd name="connsiteY3" fmla="*/ 18483 h 166265"/>
                <a:gd name="connsiteX4" fmla="*/ 498764 w 513873"/>
                <a:gd name="connsiteY4" fmla="*/ 9247 h 16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73" h="166265">
                  <a:moveTo>
                    <a:pt x="0" y="166265"/>
                  </a:moveTo>
                  <a:cubicBezTo>
                    <a:pt x="54648" y="83907"/>
                    <a:pt x="109297" y="1550"/>
                    <a:pt x="166255" y="11"/>
                  </a:cubicBezTo>
                  <a:cubicBezTo>
                    <a:pt x="223213" y="-1528"/>
                    <a:pt x="286328" y="153950"/>
                    <a:pt x="341746" y="157029"/>
                  </a:cubicBezTo>
                  <a:cubicBezTo>
                    <a:pt x="397164" y="160108"/>
                    <a:pt x="472594" y="43113"/>
                    <a:pt x="498764" y="18483"/>
                  </a:cubicBezTo>
                  <a:cubicBezTo>
                    <a:pt x="524934" y="-6147"/>
                    <a:pt x="511849" y="1550"/>
                    <a:pt x="498764" y="9247"/>
                  </a:cubicBezTo>
                </a:path>
              </a:pathLst>
            </a:cu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3C658F7B-3429-4834-86A1-48DB6FD2DD82}"/>
                </a:ext>
              </a:extLst>
            </p:cNvPr>
            <p:cNvSpPr/>
            <p:nvPr/>
          </p:nvSpPr>
          <p:spPr>
            <a:xfrm>
              <a:off x="5942374" y="4956744"/>
              <a:ext cx="513872" cy="166264"/>
            </a:xfrm>
            <a:custGeom>
              <a:avLst/>
              <a:gdLst>
                <a:gd name="connsiteX0" fmla="*/ 0 w 513873"/>
                <a:gd name="connsiteY0" fmla="*/ 166265 h 166265"/>
                <a:gd name="connsiteX1" fmla="*/ 166255 w 513873"/>
                <a:gd name="connsiteY1" fmla="*/ 11 h 166265"/>
                <a:gd name="connsiteX2" fmla="*/ 341746 w 513873"/>
                <a:gd name="connsiteY2" fmla="*/ 157029 h 166265"/>
                <a:gd name="connsiteX3" fmla="*/ 498764 w 513873"/>
                <a:gd name="connsiteY3" fmla="*/ 18483 h 166265"/>
                <a:gd name="connsiteX4" fmla="*/ 498764 w 513873"/>
                <a:gd name="connsiteY4" fmla="*/ 9247 h 16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73" h="166265">
                  <a:moveTo>
                    <a:pt x="0" y="166265"/>
                  </a:moveTo>
                  <a:cubicBezTo>
                    <a:pt x="54648" y="83907"/>
                    <a:pt x="109297" y="1550"/>
                    <a:pt x="166255" y="11"/>
                  </a:cubicBezTo>
                  <a:cubicBezTo>
                    <a:pt x="223213" y="-1528"/>
                    <a:pt x="286328" y="153950"/>
                    <a:pt x="341746" y="157029"/>
                  </a:cubicBezTo>
                  <a:cubicBezTo>
                    <a:pt x="397164" y="160108"/>
                    <a:pt x="472594" y="43113"/>
                    <a:pt x="498764" y="18483"/>
                  </a:cubicBezTo>
                  <a:cubicBezTo>
                    <a:pt x="524934" y="-6147"/>
                    <a:pt x="511849" y="1550"/>
                    <a:pt x="498764" y="9247"/>
                  </a:cubicBezTo>
                </a:path>
              </a:pathLst>
            </a:cu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9094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9879" y="323655"/>
            <a:ext cx="7236296" cy="634082"/>
          </a:xfrm>
        </p:spPr>
        <p:txBody>
          <a:bodyPr>
            <a:normAutofit/>
          </a:bodyPr>
          <a:lstStyle/>
          <a:p>
            <a:pPr algn="l"/>
            <a:r>
              <a:rPr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関東圏市場開拓の状況</a:t>
            </a:r>
            <a:endPar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a:t>14</a:t>
            </a:r>
            <a:endParaRPr kumimoji="1" lang="ja-JP" altLang="en-US" dirty="0"/>
          </a:p>
        </p:txBody>
      </p:sp>
      <p:pic>
        <p:nvPicPr>
          <p:cNvPr id="8" name="図 7">
            <a:extLst>
              <a:ext uri="{FF2B5EF4-FFF2-40B4-BE49-F238E27FC236}">
                <a16:creationId xmlns:a16="http://schemas.microsoft.com/office/drawing/2014/main" id="{550F6F5C-6D5F-496F-8C32-90D5DDA96D8F}"/>
              </a:ext>
            </a:extLst>
          </p:cNvPr>
          <p:cNvPicPr>
            <a:picLocks noChangeAspect="1"/>
          </p:cNvPicPr>
          <p:nvPr/>
        </p:nvPicPr>
        <p:blipFill>
          <a:blip r:embed="rId3"/>
          <a:stretch>
            <a:fillRect/>
          </a:stretch>
        </p:blipFill>
        <p:spPr>
          <a:xfrm>
            <a:off x="1342273" y="4511343"/>
            <a:ext cx="3270481" cy="2125813"/>
          </a:xfrm>
          <a:prstGeom prst="rect">
            <a:avLst/>
          </a:prstGeom>
        </p:spPr>
      </p:pic>
      <p:pic>
        <p:nvPicPr>
          <p:cNvPr id="9" name="図 8">
            <a:extLst>
              <a:ext uri="{FF2B5EF4-FFF2-40B4-BE49-F238E27FC236}">
                <a16:creationId xmlns:a16="http://schemas.microsoft.com/office/drawing/2014/main" id="{120D9CC8-12BD-4EBB-8E92-ED9F30C78C8B}"/>
              </a:ext>
            </a:extLst>
          </p:cNvPr>
          <p:cNvPicPr>
            <a:picLocks noChangeAspect="1"/>
          </p:cNvPicPr>
          <p:nvPr/>
        </p:nvPicPr>
        <p:blipFill>
          <a:blip r:embed="rId4"/>
          <a:stretch>
            <a:fillRect/>
          </a:stretch>
        </p:blipFill>
        <p:spPr>
          <a:xfrm>
            <a:off x="5250060" y="4577560"/>
            <a:ext cx="3288473" cy="1959238"/>
          </a:xfrm>
          <a:prstGeom prst="rect">
            <a:avLst/>
          </a:prstGeom>
        </p:spPr>
      </p:pic>
      <p:graphicFrame>
        <p:nvGraphicFramePr>
          <p:cNvPr id="12" name="グラフ 11">
            <a:extLst>
              <a:ext uri="{FF2B5EF4-FFF2-40B4-BE49-F238E27FC236}">
                <a16:creationId xmlns:a16="http://schemas.microsoft.com/office/drawing/2014/main" id="{82E98ABD-F979-4DDD-94D9-E84A6BC5C2FC}"/>
              </a:ext>
            </a:extLst>
          </p:cNvPr>
          <p:cNvGraphicFramePr/>
          <p:nvPr/>
        </p:nvGraphicFramePr>
        <p:xfrm>
          <a:off x="191278" y="1481302"/>
          <a:ext cx="4203846" cy="2739786"/>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2">
            <a:extLst>
              <a:ext uri="{FF2B5EF4-FFF2-40B4-BE49-F238E27FC236}">
                <a16:creationId xmlns:a16="http://schemas.microsoft.com/office/drawing/2014/main" id="{F6CCAAE1-D8BA-478F-8D6F-353CD6F58EB8}"/>
              </a:ext>
            </a:extLst>
          </p:cNvPr>
          <p:cNvSpPr txBox="1"/>
          <p:nvPr/>
        </p:nvSpPr>
        <p:spPr>
          <a:xfrm>
            <a:off x="-8316" y="1268760"/>
            <a:ext cx="896143" cy="246221"/>
          </a:xfrm>
          <a:prstGeom prst="rect">
            <a:avLst/>
          </a:prstGeom>
          <a:noFill/>
        </p:spPr>
        <p:txBody>
          <a:bodyPr wrap="square" rtlCol="0">
            <a:spAutoFit/>
          </a:bodyPr>
          <a:lstStyle/>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（百万円）</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F915E45-2028-4569-A8E0-32137F5C82A7}"/>
              </a:ext>
            </a:extLst>
          </p:cNvPr>
          <p:cNvSpPr txBox="1"/>
          <p:nvPr/>
        </p:nvSpPr>
        <p:spPr>
          <a:xfrm>
            <a:off x="1115616" y="1207204"/>
            <a:ext cx="3096344" cy="338554"/>
          </a:xfrm>
          <a:prstGeom prst="rect">
            <a:avLst/>
          </a:prstGeom>
          <a:noFill/>
        </p:spPr>
        <p:txBody>
          <a:bodyPr wrap="square" rtlCol="0">
            <a:spAutoFit/>
          </a:bodyPr>
          <a:lstStyle/>
          <a:p>
            <a:pPr algn="ctr"/>
            <a:r>
              <a:rPr kumimoji="1" lang="ja-JP" altLang="en-US" sz="1600" b="1" dirty="0">
                <a:solidFill>
                  <a:srgbClr val="C00000"/>
                </a:solidFill>
                <a:latin typeface="メイリオ" panose="020B0604030504040204" pitchFamily="50" charset="-128"/>
                <a:ea typeface="メイリオ" panose="020B0604030504040204" pitchFamily="50" charset="-128"/>
              </a:rPr>
              <a:t>東京営業所　業態別売上高</a:t>
            </a:r>
          </a:p>
        </p:txBody>
      </p:sp>
      <p:sp>
        <p:nvSpPr>
          <p:cNvPr id="15" name="テキスト ボックス 14">
            <a:extLst>
              <a:ext uri="{FF2B5EF4-FFF2-40B4-BE49-F238E27FC236}">
                <a16:creationId xmlns:a16="http://schemas.microsoft.com/office/drawing/2014/main" id="{8F3B6AFA-4773-4DAD-8994-CCB2F9A3C1F0}"/>
              </a:ext>
            </a:extLst>
          </p:cNvPr>
          <p:cNvSpPr txBox="1"/>
          <p:nvPr/>
        </p:nvSpPr>
        <p:spPr>
          <a:xfrm>
            <a:off x="5418554" y="1240323"/>
            <a:ext cx="2808312" cy="338554"/>
          </a:xfrm>
          <a:prstGeom prst="rect">
            <a:avLst/>
          </a:prstGeom>
          <a:noFill/>
        </p:spPr>
        <p:txBody>
          <a:bodyPr wrap="square" rtlCol="0">
            <a:spAutoFit/>
          </a:bodyPr>
          <a:lstStyle/>
          <a:p>
            <a:pPr algn="ctr"/>
            <a:r>
              <a:rPr kumimoji="1" lang="ja-JP" altLang="en-US" sz="1600" b="1" dirty="0">
                <a:solidFill>
                  <a:srgbClr val="C00000"/>
                </a:solidFill>
                <a:latin typeface="メイリオ" panose="020B0604030504040204" pitchFamily="50" charset="-128"/>
                <a:ea typeface="メイリオ" panose="020B0604030504040204" pitchFamily="50" charset="-128"/>
              </a:rPr>
              <a:t>売上高上位</a:t>
            </a:r>
            <a:r>
              <a:rPr kumimoji="1" lang="en-US" altLang="ja-JP" sz="1600" b="1" dirty="0">
                <a:solidFill>
                  <a:srgbClr val="C00000"/>
                </a:solidFill>
                <a:latin typeface="メイリオ" panose="020B0604030504040204" pitchFamily="50" charset="-128"/>
                <a:ea typeface="メイリオ" panose="020B0604030504040204" pitchFamily="50" charset="-128"/>
              </a:rPr>
              <a:t>5</a:t>
            </a:r>
            <a:r>
              <a:rPr kumimoji="1" lang="ja-JP" altLang="en-US" sz="1600" b="1" dirty="0">
                <a:solidFill>
                  <a:srgbClr val="C00000"/>
                </a:solidFill>
                <a:latin typeface="メイリオ" panose="020B0604030504040204" pitchFamily="50" charset="-128"/>
                <a:ea typeface="メイリオ" panose="020B0604030504040204" pitchFamily="50" charset="-128"/>
              </a:rPr>
              <a:t>社</a:t>
            </a:r>
          </a:p>
        </p:txBody>
      </p:sp>
      <p:graphicFrame>
        <p:nvGraphicFramePr>
          <p:cNvPr id="18" name="グラフ 17">
            <a:extLst>
              <a:ext uri="{FF2B5EF4-FFF2-40B4-BE49-F238E27FC236}">
                <a16:creationId xmlns:a16="http://schemas.microsoft.com/office/drawing/2014/main" id="{06B729C2-6CEC-4B2B-BD25-515C5C8AB301}"/>
              </a:ext>
            </a:extLst>
          </p:cNvPr>
          <p:cNvGraphicFramePr/>
          <p:nvPr/>
        </p:nvGraphicFramePr>
        <p:xfrm>
          <a:off x="4499992" y="1514981"/>
          <a:ext cx="4452730" cy="2801341"/>
        </p:xfrm>
        <a:graphic>
          <a:graphicData uri="http://schemas.openxmlformats.org/drawingml/2006/chart">
            <c:chart xmlns:c="http://schemas.openxmlformats.org/drawingml/2006/chart" xmlns:r="http://schemas.openxmlformats.org/officeDocument/2006/relationships" r:id="rId6"/>
          </a:graphicData>
        </a:graphic>
      </p:graphicFrame>
      <p:sp>
        <p:nvSpPr>
          <p:cNvPr id="19" name="テキスト ボックス 18">
            <a:extLst>
              <a:ext uri="{FF2B5EF4-FFF2-40B4-BE49-F238E27FC236}">
                <a16:creationId xmlns:a16="http://schemas.microsoft.com/office/drawing/2014/main" id="{E069C039-F044-44FB-833D-E082B6740FEC}"/>
              </a:ext>
            </a:extLst>
          </p:cNvPr>
          <p:cNvSpPr txBox="1"/>
          <p:nvPr/>
        </p:nvSpPr>
        <p:spPr>
          <a:xfrm>
            <a:off x="8056579" y="1286280"/>
            <a:ext cx="1095737" cy="246221"/>
          </a:xfrm>
          <a:prstGeom prst="rect">
            <a:avLst/>
          </a:prstGeom>
          <a:noFill/>
        </p:spPr>
        <p:txBody>
          <a:bodyPr wrap="square" rtlCol="0">
            <a:spAutoFit/>
          </a:bodyPr>
          <a:lstStyle/>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（百万円）</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DD36FA4-E0F3-400A-B4D0-C1AE2131CD29}"/>
              </a:ext>
            </a:extLst>
          </p:cNvPr>
          <p:cNvSpPr txBox="1"/>
          <p:nvPr/>
        </p:nvSpPr>
        <p:spPr>
          <a:xfrm>
            <a:off x="6444208" y="3525260"/>
            <a:ext cx="2508514" cy="369332"/>
          </a:xfrm>
          <a:prstGeom prst="rect">
            <a:avLst/>
          </a:prstGeom>
          <a:noFill/>
        </p:spPr>
        <p:txBody>
          <a:bodyPr wrap="square" rtlCol="0">
            <a:spAutoFit/>
          </a:bodyPr>
          <a:lstStyle/>
          <a:p>
            <a:r>
              <a:rPr kumimoji="1" lang="ja-JP" altLang="en-US" sz="1200" u="sng" dirty="0">
                <a:solidFill>
                  <a:srgbClr val="C00000"/>
                </a:solidFill>
                <a:latin typeface="メイリオ" panose="020B0604030504040204" pitchFamily="50" charset="-128"/>
                <a:ea typeface="メイリオ" panose="020B0604030504040204" pitchFamily="50" charset="-128"/>
              </a:rPr>
              <a:t>上位</a:t>
            </a:r>
            <a:r>
              <a:rPr kumimoji="1" lang="en-US" altLang="ja-JP" sz="1200" u="sng" dirty="0">
                <a:solidFill>
                  <a:srgbClr val="C00000"/>
                </a:solidFill>
                <a:latin typeface="メイリオ" panose="020B0604030504040204" pitchFamily="50" charset="-128"/>
                <a:ea typeface="メイリオ" panose="020B0604030504040204" pitchFamily="50" charset="-128"/>
              </a:rPr>
              <a:t>5</a:t>
            </a:r>
            <a:r>
              <a:rPr kumimoji="1" lang="ja-JP" altLang="en-US" sz="1200" u="sng" dirty="0">
                <a:solidFill>
                  <a:srgbClr val="C00000"/>
                </a:solidFill>
                <a:latin typeface="メイリオ" panose="020B0604030504040204" pitchFamily="50" charset="-128"/>
                <a:ea typeface="メイリオ" panose="020B0604030504040204" pitchFamily="50" charset="-128"/>
              </a:rPr>
              <a:t>社の売上比率　  </a:t>
            </a:r>
            <a:r>
              <a:rPr lang="en-US" altLang="ja-JP" b="1" u="sng" dirty="0">
                <a:solidFill>
                  <a:srgbClr val="C00000"/>
                </a:solidFill>
                <a:latin typeface="メイリオ" panose="020B0604030504040204" pitchFamily="50" charset="-128"/>
                <a:ea typeface="メイリオ" panose="020B0604030504040204" pitchFamily="50" charset="-128"/>
              </a:rPr>
              <a:t>57%</a:t>
            </a:r>
            <a:endParaRPr kumimoji="1" lang="ja-JP" altLang="en-US" sz="1400" b="1" u="sng" dirty="0">
              <a:solidFill>
                <a:srgbClr val="C00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337A7B40-D894-40B2-B198-A2410256AEE3}"/>
              </a:ext>
            </a:extLst>
          </p:cNvPr>
          <p:cNvSpPr txBox="1"/>
          <p:nvPr/>
        </p:nvSpPr>
        <p:spPr>
          <a:xfrm>
            <a:off x="395536" y="4533718"/>
            <a:ext cx="5023018" cy="338554"/>
          </a:xfrm>
          <a:prstGeom prst="rect">
            <a:avLst/>
          </a:prstGeom>
          <a:noFill/>
        </p:spPr>
        <p:txBody>
          <a:bodyPr wrap="square" rtlCol="0">
            <a:spAutoFit/>
          </a:bodyPr>
          <a:lstStyle/>
          <a:p>
            <a:r>
              <a:rPr kumimoji="1" lang="ja-JP" altLang="en-US" sz="1600" b="1" dirty="0">
                <a:solidFill>
                  <a:srgbClr val="C00000"/>
                </a:solidFill>
                <a:latin typeface="メイリオ" panose="020B0604030504040204" pitchFamily="50" charset="-128"/>
                <a:ea typeface="メイリオ" panose="020B0604030504040204" pitchFamily="50" charset="-128"/>
              </a:rPr>
              <a:t>注力商品（詳細は</a:t>
            </a:r>
            <a:r>
              <a:rPr kumimoji="1" lang="en-US" altLang="ja-JP" sz="1600" b="1" dirty="0">
                <a:solidFill>
                  <a:srgbClr val="C00000"/>
                </a:solidFill>
                <a:latin typeface="メイリオ" panose="020B0604030504040204" pitchFamily="50" charset="-128"/>
                <a:ea typeface="メイリオ" panose="020B0604030504040204" pitchFamily="50" charset="-128"/>
              </a:rPr>
              <a:t>P.23</a:t>
            </a:r>
            <a:r>
              <a:rPr kumimoji="1" lang="ja-JP" altLang="en-US" sz="1600" b="1" dirty="0">
                <a:solidFill>
                  <a:srgbClr val="C00000"/>
                </a:solidFill>
                <a:latin typeface="メイリオ" panose="020B0604030504040204" pitchFamily="50" charset="-128"/>
                <a:ea typeface="メイリオ" panose="020B0604030504040204" pitchFamily="50" charset="-128"/>
              </a:rPr>
              <a:t>）</a:t>
            </a:r>
          </a:p>
        </p:txBody>
      </p:sp>
      <p:sp>
        <p:nvSpPr>
          <p:cNvPr id="22" name="テキスト ボックス 21">
            <a:extLst>
              <a:ext uri="{FF2B5EF4-FFF2-40B4-BE49-F238E27FC236}">
                <a16:creationId xmlns:a16="http://schemas.microsoft.com/office/drawing/2014/main" id="{AE712704-2BA3-4A58-8EC1-9186ECDFE54E}"/>
              </a:ext>
            </a:extLst>
          </p:cNvPr>
          <p:cNvSpPr txBox="1"/>
          <p:nvPr/>
        </p:nvSpPr>
        <p:spPr>
          <a:xfrm>
            <a:off x="1539511" y="6464369"/>
            <a:ext cx="1296144" cy="276999"/>
          </a:xfrm>
          <a:prstGeom prst="rect">
            <a:avLst/>
          </a:prstGeom>
          <a:noFill/>
        </p:spPr>
        <p:txBody>
          <a:bodyPr wrap="square" rtlCol="0">
            <a:spAutoFit/>
          </a:bodyPr>
          <a:lstStyle/>
          <a:p>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乾燥刻み揚げ</a:t>
            </a:r>
          </a:p>
        </p:txBody>
      </p:sp>
      <p:sp>
        <p:nvSpPr>
          <p:cNvPr id="23" name="テキスト ボックス 22">
            <a:extLst>
              <a:ext uri="{FF2B5EF4-FFF2-40B4-BE49-F238E27FC236}">
                <a16:creationId xmlns:a16="http://schemas.microsoft.com/office/drawing/2014/main" id="{918265DB-FC5C-4F18-BF57-2AB815D601A9}"/>
              </a:ext>
            </a:extLst>
          </p:cNvPr>
          <p:cNvSpPr txBox="1"/>
          <p:nvPr/>
        </p:nvSpPr>
        <p:spPr>
          <a:xfrm>
            <a:off x="3267703" y="6469454"/>
            <a:ext cx="1296144" cy="276999"/>
          </a:xfrm>
          <a:prstGeom prst="rect">
            <a:avLst/>
          </a:prstGeom>
          <a:noFill/>
        </p:spPr>
        <p:txBody>
          <a:bodyPr wrap="square" rtlCol="0">
            <a:spAutoFit/>
          </a:bodyPr>
          <a:lstStyle/>
          <a:p>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極厚油揚げ</a:t>
            </a:r>
          </a:p>
        </p:txBody>
      </p:sp>
      <p:sp>
        <p:nvSpPr>
          <p:cNvPr id="27" name="テキスト ボックス 26">
            <a:extLst>
              <a:ext uri="{FF2B5EF4-FFF2-40B4-BE49-F238E27FC236}">
                <a16:creationId xmlns:a16="http://schemas.microsoft.com/office/drawing/2014/main" id="{B544D213-896A-4033-9354-99F0B8DBE3DC}"/>
              </a:ext>
            </a:extLst>
          </p:cNvPr>
          <p:cNvSpPr txBox="1"/>
          <p:nvPr/>
        </p:nvSpPr>
        <p:spPr>
          <a:xfrm>
            <a:off x="5228226" y="6238208"/>
            <a:ext cx="3632953" cy="446276"/>
          </a:xfrm>
          <a:prstGeom prst="rect">
            <a:avLst/>
          </a:prstGeom>
          <a:noFill/>
        </p:spPr>
        <p:txBody>
          <a:bodyPr wrap="square" rtlCol="0">
            <a:spAutoFit/>
          </a:bodyPr>
          <a:lstStyle/>
          <a:p>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カット</a:t>
            </a:r>
            <a:r>
              <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3P</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豆腐</a:t>
            </a:r>
            <a:endPar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（大豆たんぱくが豊富な大豆を使用しリニューアル）</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50B4081-5150-4E9C-AD0A-516E31F3636B}"/>
              </a:ext>
            </a:extLst>
          </p:cNvPr>
          <p:cNvSpPr txBox="1"/>
          <p:nvPr/>
        </p:nvSpPr>
        <p:spPr>
          <a:xfrm>
            <a:off x="552759" y="4233576"/>
            <a:ext cx="4071596" cy="261610"/>
          </a:xfrm>
          <a:prstGeom prst="rect">
            <a:avLst/>
          </a:prstGeom>
          <a:noFill/>
        </p:spPr>
        <p:txBody>
          <a:bodyPr wrap="square" rtlCol="0">
            <a:spAutoFit/>
          </a:bodyPr>
          <a:lstStyle/>
          <a:p>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富士山麓工場の売上高とは異なります</a:t>
            </a:r>
          </a:p>
        </p:txBody>
      </p:sp>
    </p:spTree>
    <p:extLst>
      <p:ext uri="{BB962C8B-B14F-4D97-AF65-F5344CB8AC3E}">
        <p14:creationId xmlns:p14="http://schemas.microsoft.com/office/powerpoint/2010/main" val="326801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設備投資・減価償却費</a:t>
            </a:r>
          </a:p>
        </p:txBody>
      </p:sp>
      <p:sp>
        <p:nvSpPr>
          <p:cNvPr id="4" name="スライド番号プレースホルダー 3"/>
          <p:cNvSpPr>
            <a:spLocks noGrp="1"/>
          </p:cNvSpPr>
          <p:nvPr>
            <p:ph type="sldNum" sz="quarter" idx="12"/>
          </p:nvPr>
        </p:nvSpPr>
        <p:spPr/>
        <p:txBody>
          <a:bodyPr/>
          <a:lstStyle/>
          <a:p>
            <a:r>
              <a:rPr kumimoji="1" lang="en-US" altLang="ja-JP" dirty="0"/>
              <a:t>15</a:t>
            </a:r>
            <a:endParaRPr kumimoji="1" lang="ja-JP" altLang="en-US" dirty="0"/>
          </a:p>
        </p:txBody>
      </p:sp>
      <p:sp>
        <p:nvSpPr>
          <p:cNvPr id="6" name="テキスト ボックス 5"/>
          <p:cNvSpPr txBox="1"/>
          <p:nvPr/>
        </p:nvSpPr>
        <p:spPr>
          <a:xfrm>
            <a:off x="253855" y="5777810"/>
            <a:ext cx="8370930" cy="338554"/>
          </a:xfrm>
          <a:prstGeom prst="rect">
            <a:avLst/>
          </a:prstGeom>
          <a:noFill/>
        </p:spPr>
        <p:txBody>
          <a:bodyPr wrap="square" rtlCol="0">
            <a:spAutoFit/>
          </a:bodyPr>
          <a:lstStyle/>
          <a:p>
            <a:pPr>
              <a:spcBef>
                <a:spcPts val="1200"/>
              </a:spcBef>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上期の主な設備投資</a:t>
            </a:r>
            <a:endParaRPr kumimoji="1"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231226" y="1108107"/>
            <a:ext cx="8370930" cy="338554"/>
          </a:xfrm>
          <a:prstGeom prst="rect">
            <a:avLst/>
          </a:prstGeom>
          <a:noFill/>
        </p:spPr>
        <p:txBody>
          <a:bodyPr wrap="square" rtlCol="0">
            <a:spAutoFit/>
          </a:bodyPr>
          <a:lstStyle/>
          <a:p>
            <a:pPr>
              <a:spcBef>
                <a:spcPts val="1200"/>
              </a:spcBef>
            </a:pPr>
            <a:r>
              <a:rPr kumimoji="1"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設備投資・減価償却額の推移（富士山麓</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工場の用地取得に係る投資額を除く）</a:t>
            </a:r>
            <a:endParaRPr kumimoji="1"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107504" y="1556416"/>
            <a:ext cx="1725900" cy="261610"/>
          </a:xfrm>
          <a:prstGeom prst="rect">
            <a:avLst/>
          </a:prstGeom>
          <a:noFill/>
        </p:spPr>
        <p:txBody>
          <a:bodyPr wrap="square" rtlCol="0">
            <a:spAutoFit/>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（設備投資：百万円）</a:t>
            </a:r>
          </a:p>
        </p:txBody>
      </p:sp>
      <p:graphicFrame>
        <p:nvGraphicFramePr>
          <p:cNvPr id="12" name="グラフ 11">
            <a:extLst>
              <a:ext uri="{FF2B5EF4-FFF2-40B4-BE49-F238E27FC236}">
                <a16:creationId xmlns:a16="http://schemas.microsoft.com/office/drawing/2014/main" id="{4A01478C-BEDA-4EE9-A604-C86A67EDEA2F}"/>
              </a:ext>
            </a:extLst>
          </p:cNvPr>
          <p:cNvGraphicFramePr/>
          <p:nvPr/>
        </p:nvGraphicFramePr>
        <p:xfrm>
          <a:off x="683568" y="1300105"/>
          <a:ext cx="7776864" cy="497435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F953581E-1386-42CA-96FC-E7AA9B95BD59}"/>
              </a:ext>
            </a:extLst>
          </p:cNvPr>
          <p:cNvSpPr txBox="1"/>
          <p:nvPr/>
        </p:nvSpPr>
        <p:spPr>
          <a:xfrm>
            <a:off x="503548" y="6116364"/>
            <a:ext cx="8136904"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新規設備は、関西工場きざみ揚げ包装機（</a:t>
            </a:r>
            <a:r>
              <a:rPr lang="en-US" altLang="ja-JP" sz="1400" dirty="0">
                <a:latin typeface="メイリオ" panose="020B0604030504040204" pitchFamily="50" charset="-128"/>
                <a:ea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rPr>
              <a:t>百万円</a:t>
            </a:r>
            <a:r>
              <a:rPr lang="ja-JP" altLang="en-US" sz="1400">
                <a:latin typeface="メイリオ" panose="020B0604030504040204" pitchFamily="50" charset="-128"/>
                <a:ea typeface="メイリオ" panose="020B0604030504040204" pitchFamily="50" charset="-128"/>
              </a:rPr>
              <a:t>）等。その他既存設備の改修を実施</a:t>
            </a:r>
            <a:endParaRPr kumimoji="1"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0056C18-9421-4A0A-8B06-A875B2C1471B}"/>
              </a:ext>
            </a:extLst>
          </p:cNvPr>
          <p:cNvSpPr txBox="1"/>
          <p:nvPr/>
        </p:nvSpPr>
        <p:spPr>
          <a:xfrm>
            <a:off x="7008119" y="1556416"/>
            <a:ext cx="1869873" cy="261610"/>
          </a:xfrm>
          <a:prstGeom prst="rect">
            <a:avLst/>
          </a:prstGeom>
          <a:noFill/>
        </p:spPr>
        <p:txBody>
          <a:bodyPr wrap="square" rtlCol="0">
            <a:spAutoFit/>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（減価償却費：百万円）</a:t>
            </a:r>
          </a:p>
        </p:txBody>
      </p:sp>
    </p:spTree>
    <p:extLst>
      <p:ext uri="{BB962C8B-B14F-4D97-AF65-F5344CB8AC3E}">
        <p14:creationId xmlns:p14="http://schemas.microsoft.com/office/powerpoint/2010/main" val="214026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バランスシート</a:t>
            </a:r>
          </a:p>
        </p:txBody>
      </p:sp>
      <p:sp>
        <p:nvSpPr>
          <p:cNvPr id="4" name="スライド番号プレースホルダー 3"/>
          <p:cNvSpPr>
            <a:spLocks noGrp="1"/>
          </p:cNvSpPr>
          <p:nvPr>
            <p:ph type="sldNum" sz="quarter" idx="12"/>
          </p:nvPr>
        </p:nvSpPr>
        <p:spPr>
          <a:xfrm>
            <a:off x="6948264" y="6381328"/>
            <a:ext cx="2133600" cy="365125"/>
          </a:xfrm>
        </p:spPr>
        <p:txBody>
          <a:bodyPr/>
          <a:lstStyle/>
          <a:p>
            <a:r>
              <a:rPr lang="en-US" altLang="ja-JP" dirty="0"/>
              <a:t>16</a:t>
            </a:r>
            <a:endParaRPr kumimoji="1" lang="ja-JP" altLang="en-US" dirty="0"/>
          </a:p>
        </p:txBody>
      </p:sp>
      <p:graphicFrame>
        <p:nvGraphicFramePr>
          <p:cNvPr id="13" name="表 12"/>
          <p:cNvGraphicFramePr>
            <a:graphicFrameLocks noGrp="1"/>
          </p:cNvGraphicFramePr>
          <p:nvPr/>
        </p:nvGraphicFramePr>
        <p:xfrm>
          <a:off x="341530" y="1088740"/>
          <a:ext cx="4140459" cy="4140459"/>
        </p:xfrm>
        <a:graphic>
          <a:graphicData uri="http://schemas.openxmlformats.org/drawingml/2006/table">
            <a:tbl>
              <a:tblPr firstRow="1" bandRow="1">
                <a:tableStyleId>{21E4AEA4-8DFA-4A89-87EB-49C32662AFE0}</a:tableStyleId>
              </a:tblPr>
              <a:tblGrid>
                <a:gridCol w="1845205">
                  <a:extLst>
                    <a:ext uri="{9D8B030D-6E8A-4147-A177-3AD203B41FA5}">
                      <a16:colId xmlns:a16="http://schemas.microsoft.com/office/drawing/2014/main" val="20000"/>
                    </a:ext>
                  </a:extLst>
                </a:gridCol>
                <a:gridCol w="1147627">
                  <a:extLst>
                    <a:ext uri="{9D8B030D-6E8A-4147-A177-3AD203B41FA5}">
                      <a16:colId xmlns:a16="http://schemas.microsoft.com/office/drawing/2014/main" val="20001"/>
                    </a:ext>
                  </a:extLst>
                </a:gridCol>
                <a:gridCol w="1147627">
                  <a:extLst>
                    <a:ext uri="{9D8B030D-6E8A-4147-A177-3AD203B41FA5}">
                      <a16:colId xmlns:a16="http://schemas.microsoft.com/office/drawing/2014/main" val="20002"/>
                    </a:ext>
                  </a:extLst>
                </a:gridCol>
              </a:tblGrid>
              <a:tr h="304445">
                <a:tc>
                  <a:txBody>
                    <a:bodyPr/>
                    <a:lstStyle/>
                    <a:p>
                      <a:pPr algn="l"/>
                      <a:endParaRPr kumimoji="1"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noFill/>
                  </a:tcPr>
                </a:tc>
                <a:tc>
                  <a:txBody>
                    <a:bodyPr/>
                    <a:lstStyle/>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21.06</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末</a:t>
                      </a:r>
                    </a:p>
                  </a:txBody>
                  <a:tcPr marT="0" marB="0" anchor="ctr">
                    <a:solidFill>
                      <a:schemeClr val="tx1">
                        <a:lumMod val="50000"/>
                        <a:lumOff val="50000"/>
                      </a:schemeClr>
                    </a:solidFill>
                  </a:tcPr>
                </a:tc>
                <a:tc>
                  <a:txBody>
                    <a:bodyPr/>
                    <a:lstStyle/>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21.12</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末</a:t>
                      </a:r>
                    </a:p>
                  </a:txBody>
                  <a:tcPr marT="0" marB="0" anchor="ctr">
                    <a:solidFill>
                      <a:schemeClr val="tx1">
                        <a:lumMod val="50000"/>
                        <a:lumOff val="50000"/>
                      </a:schemeClr>
                    </a:solidFill>
                  </a:tcPr>
                </a:tc>
                <a:extLst>
                  <a:ext uri="{0D108BD9-81ED-4DB2-BD59-A6C34878D82A}">
                    <a16:rowId xmlns:a16="http://schemas.microsoft.com/office/drawing/2014/main" val="10000"/>
                  </a:ext>
                </a:extLst>
              </a:tr>
              <a:tr h="274001">
                <a:tc gridSpan="3">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資産の部</a:t>
                      </a:r>
                    </a:p>
                  </a:txBody>
                  <a:tcPr marT="0" marB="0" anchor="ctr">
                    <a:solidFill>
                      <a:srgbClr val="C00000"/>
                    </a:solidFill>
                  </a:tcPr>
                </a:tc>
                <a:tc h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00000"/>
                    </a:solidFill>
                  </a:tcPr>
                </a:tc>
                <a:tc h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00000"/>
                    </a:solidFill>
                  </a:tcPr>
                </a:tc>
                <a:extLst>
                  <a:ext uri="{0D108BD9-81ED-4DB2-BD59-A6C34878D82A}">
                    <a16:rowId xmlns:a16="http://schemas.microsoft.com/office/drawing/2014/main" val="10001"/>
                  </a:ext>
                </a:extLst>
              </a:tr>
              <a:tr h="274001">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現預金</a:t>
                      </a: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304</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271</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extLst>
                  <a:ext uri="{0D108BD9-81ED-4DB2-BD59-A6C34878D82A}">
                    <a16:rowId xmlns:a16="http://schemas.microsoft.com/office/drawing/2014/main" val="10002"/>
                  </a:ext>
                </a:extLst>
              </a:tr>
              <a:tr h="274001">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売掛金</a:t>
                      </a: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1,546</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2,078</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extLst>
                  <a:ext uri="{0D108BD9-81ED-4DB2-BD59-A6C34878D82A}">
                    <a16:rowId xmlns:a16="http://schemas.microsoft.com/office/drawing/2014/main" val="3865071458"/>
                  </a:ext>
                </a:extLst>
              </a:tr>
              <a:tr h="274001">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棚卸資産</a:t>
                      </a: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289</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322</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extLst>
                  <a:ext uri="{0D108BD9-81ED-4DB2-BD59-A6C34878D82A}">
                    <a16:rowId xmlns:a16="http://schemas.microsoft.com/office/drawing/2014/main" val="10003"/>
                  </a:ext>
                </a:extLst>
              </a:tr>
              <a:tr h="274001">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流動資産合計</a:t>
                      </a:r>
                    </a:p>
                  </a:txBody>
                  <a:tcPr marT="0" marB="0" anchor="ctr">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2,147</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2,681</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rgbClr val="C00000"/>
                    </a:solidFill>
                  </a:tcPr>
                </a:tc>
                <a:extLst>
                  <a:ext uri="{0D108BD9-81ED-4DB2-BD59-A6C34878D82A}">
                    <a16:rowId xmlns:a16="http://schemas.microsoft.com/office/drawing/2014/main" val="10005"/>
                  </a:ext>
                </a:extLst>
              </a:tr>
              <a:tr h="274001">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有形固定資産</a:t>
                      </a: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11,422</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11,107</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extLst>
                  <a:ext uri="{0D108BD9-81ED-4DB2-BD59-A6C34878D82A}">
                    <a16:rowId xmlns:a16="http://schemas.microsoft.com/office/drawing/2014/main" val="10006"/>
                  </a:ext>
                </a:extLst>
              </a:tr>
              <a:tr h="274001">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　（建物・構築物）</a:t>
                      </a: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(3,802)</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(3,725)</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extLst>
                  <a:ext uri="{0D108BD9-81ED-4DB2-BD59-A6C34878D82A}">
                    <a16:rowId xmlns:a16="http://schemas.microsoft.com/office/drawing/2014/main" val="10007"/>
                  </a:ext>
                </a:extLst>
              </a:tr>
              <a:tr h="274001">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　（機械・装置）</a:t>
                      </a: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(5,457)</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(5,134)</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extLst>
                  <a:ext uri="{0D108BD9-81ED-4DB2-BD59-A6C34878D82A}">
                    <a16:rowId xmlns:a16="http://schemas.microsoft.com/office/drawing/2014/main" val="10008"/>
                  </a:ext>
                </a:extLst>
              </a:tr>
              <a:tr h="274001">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　（土地）</a:t>
                      </a: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(2,126)</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(2,126)</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extLst>
                  <a:ext uri="{0D108BD9-81ED-4DB2-BD59-A6C34878D82A}">
                    <a16:rowId xmlns:a16="http://schemas.microsoft.com/office/drawing/2014/main" val="10009"/>
                  </a:ext>
                </a:extLst>
              </a:tr>
              <a:tr h="274001">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　（建設仮勘定）</a:t>
                      </a: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(94)</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extLst>
                  <a:ext uri="{0D108BD9-81ED-4DB2-BD59-A6C34878D82A}">
                    <a16:rowId xmlns:a16="http://schemas.microsoft.com/office/drawing/2014/main" val="10010"/>
                  </a:ext>
                </a:extLst>
              </a:tr>
              <a:tr h="274001">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無形固定資産</a:t>
                      </a: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extLst>
                  <a:ext uri="{0D108BD9-81ED-4DB2-BD59-A6C34878D82A}">
                    <a16:rowId xmlns:a16="http://schemas.microsoft.com/office/drawing/2014/main" val="10011"/>
                  </a:ext>
                </a:extLst>
              </a:tr>
              <a:tr h="274001">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投資その他の資産</a:t>
                      </a: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60</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59</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chemeClr val="bg1">
                        <a:lumMod val="95000"/>
                      </a:schemeClr>
                    </a:solidFill>
                  </a:tcPr>
                </a:tc>
                <a:extLst>
                  <a:ext uri="{0D108BD9-81ED-4DB2-BD59-A6C34878D82A}">
                    <a16:rowId xmlns:a16="http://schemas.microsoft.com/office/drawing/2014/main" val="10012"/>
                  </a:ext>
                </a:extLst>
              </a:tr>
              <a:tr h="274001">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固定資産合計</a:t>
                      </a:r>
                    </a:p>
                  </a:txBody>
                  <a:tcPr marT="0" marB="0" anchor="ctr">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11,494</a:t>
                      </a:r>
                    </a:p>
                  </a:txBody>
                  <a:tcPr marT="0" marB="0" anchor="ctr">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11,177</a:t>
                      </a:r>
                    </a:p>
                  </a:txBody>
                  <a:tcPr marT="0" marB="0" anchor="ctr">
                    <a:solidFill>
                      <a:srgbClr val="C00000"/>
                    </a:solidFill>
                  </a:tcPr>
                </a:tc>
                <a:extLst>
                  <a:ext uri="{0D108BD9-81ED-4DB2-BD59-A6C34878D82A}">
                    <a16:rowId xmlns:a16="http://schemas.microsoft.com/office/drawing/2014/main" val="10013"/>
                  </a:ext>
                </a:extLst>
              </a:tr>
              <a:tr h="274001">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資産合計</a:t>
                      </a:r>
                    </a:p>
                  </a:txBody>
                  <a:tcPr marT="0" marB="0" anchor="ctr">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13,641</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13,858</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solidFill>
                      <a:srgbClr val="C00000"/>
                    </a:solidFill>
                  </a:tcPr>
                </a:tc>
                <a:extLst>
                  <a:ext uri="{0D108BD9-81ED-4DB2-BD59-A6C34878D82A}">
                    <a16:rowId xmlns:a16="http://schemas.microsoft.com/office/drawing/2014/main" val="10014"/>
                  </a:ext>
                </a:extLst>
              </a:tr>
            </a:tbl>
          </a:graphicData>
        </a:graphic>
      </p:graphicFrame>
      <p:graphicFrame>
        <p:nvGraphicFramePr>
          <p:cNvPr id="14" name="表 13"/>
          <p:cNvGraphicFramePr>
            <a:graphicFrameLocks noGrp="1"/>
          </p:cNvGraphicFramePr>
          <p:nvPr/>
        </p:nvGraphicFramePr>
        <p:xfrm>
          <a:off x="4662006" y="1088739"/>
          <a:ext cx="4140464" cy="4140455"/>
        </p:xfrm>
        <a:graphic>
          <a:graphicData uri="http://schemas.openxmlformats.org/drawingml/2006/table">
            <a:tbl>
              <a:tblPr firstRow="1" bandRow="1">
                <a:tableStyleId>{21E4AEA4-8DFA-4A89-87EB-49C32662AFE0}</a:tableStyleId>
              </a:tblPr>
              <a:tblGrid>
                <a:gridCol w="1845206">
                  <a:extLst>
                    <a:ext uri="{9D8B030D-6E8A-4147-A177-3AD203B41FA5}">
                      <a16:colId xmlns:a16="http://schemas.microsoft.com/office/drawing/2014/main" val="20000"/>
                    </a:ext>
                  </a:extLst>
                </a:gridCol>
                <a:gridCol w="1147629">
                  <a:extLst>
                    <a:ext uri="{9D8B030D-6E8A-4147-A177-3AD203B41FA5}">
                      <a16:colId xmlns:a16="http://schemas.microsoft.com/office/drawing/2014/main" val="20001"/>
                    </a:ext>
                  </a:extLst>
                </a:gridCol>
                <a:gridCol w="1147629">
                  <a:extLst>
                    <a:ext uri="{9D8B030D-6E8A-4147-A177-3AD203B41FA5}">
                      <a16:colId xmlns:a16="http://schemas.microsoft.com/office/drawing/2014/main" val="20002"/>
                    </a:ext>
                  </a:extLst>
                </a:gridCol>
              </a:tblGrid>
              <a:tr h="305720">
                <a:tc>
                  <a:txBody>
                    <a:bodyPr/>
                    <a:lstStyle/>
                    <a:p>
                      <a:pPr algn="l"/>
                      <a:endParaRPr kumimoji="1"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tc>
                  <a:txBody>
                    <a:bodyPr/>
                    <a:lstStyle/>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21.06</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末</a:t>
                      </a:r>
                    </a:p>
                  </a:txBody>
                  <a:tcPr>
                    <a:solidFill>
                      <a:schemeClr val="tx1">
                        <a:lumMod val="50000"/>
                        <a:lumOff val="50000"/>
                      </a:schemeClr>
                    </a:solidFill>
                  </a:tcPr>
                </a:tc>
                <a:tc>
                  <a:txBody>
                    <a:bodyPr/>
                    <a:lstStyle/>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21.12</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末</a:t>
                      </a:r>
                    </a:p>
                  </a:txBody>
                  <a:tcPr>
                    <a:solidFill>
                      <a:schemeClr val="tx1">
                        <a:lumMod val="50000"/>
                        <a:lumOff val="50000"/>
                      </a:schemeClr>
                    </a:solidFill>
                  </a:tcPr>
                </a:tc>
                <a:extLst>
                  <a:ext uri="{0D108BD9-81ED-4DB2-BD59-A6C34878D82A}">
                    <a16:rowId xmlns:a16="http://schemas.microsoft.com/office/drawing/2014/main" val="10000"/>
                  </a:ext>
                </a:extLst>
              </a:tr>
              <a:tr h="255649">
                <a:tc gridSpan="3">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負債の部</a:t>
                      </a:r>
                    </a:p>
                  </a:txBody>
                  <a:tcPr marT="36000" marB="36000">
                    <a:solidFill>
                      <a:srgbClr val="C00000"/>
                    </a:solidFill>
                  </a:tcPr>
                </a:tc>
                <a:tc h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00000"/>
                    </a:solidFill>
                  </a:tcPr>
                </a:tc>
                <a:tc h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00000"/>
                    </a:solidFill>
                  </a:tcPr>
                </a:tc>
                <a:extLst>
                  <a:ext uri="{0D108BD9-81ED-4DB2-BD59-A6C34878D82A}">
                    <a16:rowId xmlns:a16="http://schemas.microsoft.com/office/drawing/2014/main" val="10001"/>
                  </a:ext>
                </a:extLst>
              </a:tr>
              <a:tr h="255649">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買掛金</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844</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1,058</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02"/>
                  </a:ext>
                </a:extLst>
              </a:tr>
              <a:tr h="255649">
                <a:tc>
                  <a:txBody>
                    <a:bodyPr/>
                    <a:lstStyle/>
                    <a:p>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短期借入金</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600</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600</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03"/>
                  </a:ext>
                </a:extLst>
              </a:tr>
              <a:tr h="255649">
                <a:tc>
                  <a:txBody>
                    <a:bodyPr/>
                    <a:lstStyle/>
                    <a:p>
                      <a:r>
                        <a:rPr kumimoji="1" lang="en-US" altLang="ja-JP" sz="11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年内返済予定長期借入金</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773</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654</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04"/>
                  </a:ext>
                </a:extLst>
              </a:tr>
              <a:tr h="255649">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流動負債合計</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3,285</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3,566</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05"/>
                  </a:ext>
                </a:extLst>
              </a:tr>
              <a:tr h="255649">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長期借入金</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2,972</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2,615</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06"/>
                  </a:ext>
                </a:extLst>
              </a:tr>
              <a:tr h="255649">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固定負債合計</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3,103</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2,747</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07"/>
                  </a:ext>
                </a:extLst>
              </a:tr>
              <a:tr h="255649">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負債合計</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6,389</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6,313</a:t>
                      </a:r>
                    </a:p>
                  </a:txBody>
                  <a:tcPr marT="36000" marB="36000">
                    <a:solidFill>
                      <a:srgbClr val="C00000"/>
                    </a:solidFill>
                  </a:tcPr>
                </a:tc>
                <a:extLst>
                  <a:ext uri="{0D108BD9-81ED-4DB2-BD59-A6C34878D82A}">
                    <a16:rowId xmlns:a16="http://schemas.microsoft.com/office/drawing/2014/main" val="10008"/>
                  </a:ext>
                </a:extLst>
              </a:tr>
              <a:tr h="255649">
                <a:tc gridSpan="3">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純資産の部</a:t>
                      </a:r>
                    </a:p>
                  </a:txBody>
                  <a:tcPr marT="36000" marB="36000">
                    <a:solidFill>
                      <a:srgbClr val="C00000"/>
                    </a:solidFill>
                  </a:tcPr>
                </a:tc>
                <a:tc h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00000"/>
                    </a:solidFill>
                  </a:tcPr>
                </a:tc>
                <a:tc h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rgbClr val="C00000"/>
                    </a:solidFill>
                  </a:tcPr>
                </a:tc>
                <a:extLst>
                  <a:ext uri="{0D108BD9-81ED-4DB2-BD59-A6C34878D82A}">
                    <a16:rowId xmlns:a16="http://schemas.microsoft.com/office/drawing/2014/main" val="10009"/>
                  </a:ext>
                </a:extLst>
              </a:tr>
              <a:tr h="255649">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資本金</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1,245</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1,245</a:t>
                      </a:r>
                    </a:p>
                  </a:txBody>
                  <a:tcPr marT="36000" marB="36000">
                    <a:solidFill>
                      <a:schemeClr val="bg1">
                        <a:lumMod val="95000"/>
                      </a:schemeClr>
                    </a:solidFill>
                  </a:tcPr>
                </a:tc>
                <a:extLst>
                  <a:ext uri="{0D108BD9-81ED-4DB2-BD59-A6C34878D82A}">
                    <a16:rowId xmlns:a16="http://schemas.microsoft.com/office/drawing/2014/main" val="10010"/>
                  </a:ext>
                </a:extLst>
              </a:tr>
              <a:tr h="255649">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資本剰余金</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1,218</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1,218</a:t>
                      </a:r>
                    </a:p>
                  </a:txBody>
                  <a:tcPr marT="36000" marB="36000">
                    <a:solidFill>
                      <a:schemeClr val="bg1">
                        <a:lumMod val="95000"/>
                      </a:schemeClr>
                    </a:solidFill>
                  </a:tcPr>
                </a:tc>
                <a:extLst>
                  <a:ext uri="{0D108BD9-81ED-4DB2-BD59-A6C34878D82A}">
                    <a16:rowId xmlns:a16="http://schemas.microsoft.com/office/drawing/2014/main" val="10011"/>
                  </a:ext>
                </a:extLst>
              </a:tr>
              <a:tr h="255649">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利益剰余金</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4,779</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5,071</a:t>
                      </a:r>
                    </a:p>
                  </a:txBody>
                  <a:tcPr marT="36000" marB="36000">
                    <a:solidFill>
                      <a:schemeClr val="bg1">
                        <a:lumMod val="95000"/>
                      </a:schemeClr>
                    </a:solidFill>
                  </a:tcPr>
                </a:tc>
                <a:extLst>
                  <a:ext uri="{0D108BD9-81ED-4DB2-BD59-A6C34878D82A}">
                    <a16:rowId xmlns:a16="http://schemas.microsoft.com/office/drawing/2014/main" val="10012"/>
                  </a:ext>
                </a:extLst>
              </a:tr>
              <a:tr h="255649">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株主資本合計</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7,243</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7,535</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13"/>
                  </a:ext>
                </a:extLst>
              </a:tr>
              <a:tr h="255649">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純資産合計</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7,252</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7,545</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14"/>
                  </a:ext>
                </a:extLst>
              </a:tr>
              <a:tr h="255649">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負債純資産合計</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13,641</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13,858</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15"/>
                  </a:ext>
                </a:extLst>
              </a:tr>
            </a:tbl>
          </a:graphicData>
        </a:graphic>
      </p:graphicFrame>
      <p:sp>
        <p:nvSpPr>
          <p:cNvPr id="15" name="テキスト ボックス 14"/>
          <p:cNvSpPr txBox="1"/>
          <p:nvPr/>
        </p:nvSpPr>
        <p:spPr>
          <a:xfrm>
            <a:off x="191867" y="1088739"/>
            <a:ext cx="1575175"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（百万円）</a:t>
            </a:r>
          </a:p>
        </p:txBody>
      </p:sp>
      <p:graphicFrame>
        <p:nvGraphicFramePr>
          <p:cNvPr id="9" name="表 8"/>
          <p:cNvGraphicFramePr>
            <a:graphicFrameLocks noGrp="1"/>
          </p:cNvGraphicFramePr>
          <p:nvPr/>
        </p:nvGraphicFramePr>
        <p:xfrm>
          <a:off x="341530" y="5274205"/>
          <a:ext cx="8460940" cy="1356360"/>
        </p:xfrm>
        <a:graphic>
          <a:graphicData uri="http://schemas.openxmlformats.org/drawingml/2006/table">
            <a:tbl>
              <a:tblPr firstRow="1" bandRow="1">
                <a:tableStyleId>{69012ECD-51FC-41F1-AA8D-1B2483CD663E}</a:tableStyleId>
              </a:tblPr>
              <a:tblGrid>
                <a:gridCol w="4230470">
                  <a:extLst>
                    <a:ext uri="{9D8B030D-6E8A-4147-A177-3AD203B41FA5}">
                      <a16:colId xmlns:a16="http://schemas.microsoft.com/office/drawing/2014/main" val="20000"/>
                    </a:ext>
                  </a:extLst>
                </a:gridCol>
                <a:gridCol w="4230470">
                  <a:extLst>
                    <a:ext uri="{9D8B030D-6E8A-4147-A177-3AD203B41FA5}">
                      <a16:colId xmlns:a16="http://schemas.microsoft.com/office/drawing/2014/main" val="20001"/>
                    </a:ext>
                  </a:extLst>
                </a:gridCol>
              </a:tblGrid>
              <a:tr h="161808">
                <a:tc>
                  <a:txBody>
                    <a:bodyPr/>
                    <a:lstStyle/>
                    <a:p>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ポイント</a:t>
                      </a:r>
                    </a:p>
                  </a:txBody>
                  <a:tcPr>
                    <a:lnB w="12700" cap="flat" cmpd="sng" algn="ctr">
                      <a:solidFill>
                        <a:schemeClr val="bg1"/>
                      </a:solidFill>
                      <a:prstDash val="solid"/>
                      <a:round/>
                      <a:headEnd type="none" w="med" len="med"/>
                      <a:tailEnd type="none" w="med" len="med"/>
                    </a:lnB>
                    <a:noFill/>
                  </a:tcPr>
                </a:tc>
                <a:tc>
                  <a:txBody>
                    <a:bodyPr/>
                    <a:lstStyle/>
                    <a:p>
                      <a:endPar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485422">
                <a:tc>
                  <a:txBody>
                    <a:bodyPr/>
                    <a:lstStyle/>
                    <a:p>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流動資産</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・売上増による売掛金の増加</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有形固定資産</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・減価償却による減少</a:t>
                      </a:r>
                      <a:endParaRPr kumimoji="1"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bg1"/>
                      </a:solidFill>
                      <a:prstDash val="solid"/>
                      <a:round/>
                      <a:headEnd type="none" w="med" len="med"/>
                      <a:tailEnd type="none" w="med" len="med"/>
                    </a:lnT>
                    <a:noFill/>
                  </a:tcPr>
                </a:tc>
                <a:tc>
                  <a:txBody>
                    <a:bodyPr/>
                    <a:lstStyle/>
                    <a:p>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有利子負債</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・大規模設備投資の一巡にともない、営業</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CF</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を借入金返済</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に充当。</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21.06</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期末比▲</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475</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百万円</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株主資本</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・自己資本比率　</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54.4%</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21.06</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期末比</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+1.3pt</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p>
                  </a:txBody>
                  <a:tcP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8338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 y="332656"/>
            <a:ext cx="7554711"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キャッシュフロー</a:t>
            </a:r>
          </a:p>
        </p:txBody>
      </p:sp>
      <p:sp>
        <p:nvSpPr>
          <p:cNvPr id="4" name="スライド番号プレースホルダー 3"/>
          <p:cNvSpPr>
            <a:spLocks noGrp="1"/>
          </p:cNvSpPr>
          <p:nvPr>
            <p:ph type="sldNum" sz="quarter" idx="12"/>
          </p:nvPr>
        </p:nvSpPr>
        <p:spPr/>
        <p:txBody>
          <a:bodyPr/>
          <a:lstStyle/>
          <a:p>
            <a:r>
              <a:rPr kumimoji="1" lang="en-US" altLang="ja-JP" dirty="0"/>
              <a:t>17</a:t>
            </a:r>
            <a:endParaRPr kumimoji="1" lang="ja-JP" altLang="en-US" dirty="0"/>
          </a:p>
        </p:txBody>
      </p:sp>
      <p:sp>
        <p:nvSpPr>
          <p:cNvPr id="12" name="テキスト ボックス 11">
            <a:extLst>
              <a:ext uri="{FF2B5EF4-FFF2-40B4-BE49-F238E27FC236}">
                <a16:creationId xmlns:a16="http://schemas.microsoft.com/office/drawing/2014/main" id="{99B67F1D-81D2-4AC1-B6A8-63DD0057CF72}"/>
              </a:ext>
            </a:extLst>
          </p:cNvPr>
          <p:cNvSpPr txBox="1"/>
          <p:nvPr/>
        </p:nvSpPr>
        <p:spPr>
          <a:xfrm>
            <a:off x="3608753" y="1810852"/>
            <a:ext cx="990110"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（百万円）</a:t>
            </a:r>
          </a:p>
        </p:txBody>
      </p:sp>
      <p:sp>
        <p:nvSpPr>
          <p:cNvPr id="13" name="テキスト ボックス 12">
            <a:extLst>
              <a:ext uri="{FF2B5EF4-FFF2-40B4-BE49-F238E27FC236}">
                <a16:creationId xmlns:a16="http://schemas.microsoft.com/office/drawing/2014/main" id="{A8B69484-7BD9-4CAF-B6FD-5512B30CF029}"/>
              </a:ext>
            </a:extLst>
          </p:cNvPr>
          <p:cNvSpPr txBox="1"/>
          <p:nvPr/>
        </p:nvSpPr>
        <p:spPr>
          <a:xfrm>
            <a:off x="4617005" y="1124744"/>
            <a:ext cx="2925325" cy="338554"/>
          </a:xfrm>
          <a:prstGeom prst="rect">
            <a:avLst/>
          </a:prstGeom>
          <a:noFill/>
        </p:spPr>
        <p:txBody>
          <a:bodyPr wrap="square" rtlCol="0">
            <a:spAutoFit/>
          </a:bodyPr>
          <a:lstStyle/>
          <a:p>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主な内訳</a:t>
            </a:r>
          </a:p>
        </p:txBody>
      </p:sp>
      <p:sp>
        <p:nvSpPr>
          <p:cNvPr id="14" name="テキスト ボックス 13">
            <a:extLst>
              <a:ext uri="{FF2B5EF4-FFF2-40B4-BE49-F238E27FC236}">
                <a16:creationId xmlns:a16="http://schemas.microsoft.com/office/drawing/2014/main" id="{1D564923-C74E-4E07-B9A7-D6A3123D5700}"/>
              </a:ext>
            </a:extLst>
          </p:cNvPr>
          <p:cNvSpPr txBox="1"/>
          <p:nvPr/>
        </p:nvSpPr>
        <p:spPr>
          <a:xfrm>
            <a:off x="8121718" y="1249305"/>
            <a:ext cx="990110" cy="276999"/>
          </a:xfrm>
          <a:prstGeom prst="rect">
            <a:avLst/>
          </a:prstGeom>
          <a:noFill/>
        </p:spPr>
        <p:txBody>
          <a:bodyPr wrap="square" rtlCol="0">
            <a:spAutoFit/>
          </a:bodyPr>
          <a:lstStyle/>
          <a:p>
            <a:pPr algn="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（百万円）</a:t>
            </a:r>
          </a:p>
        </p:txBody>
      </p:sp>
      <p:graphicFrame>
        <p:nvGraphicFramePr>
          <p:cNvPr id="15" name="表 14">
            <a:extLst>
              <a:ext uri="{FF2B5EF4-FFF2-40B4-BE49-F238E27FC236}">
                <a16:creationId xmlns:a16="http://schemas.microsoft.com/office/drawing/2014/main" id="{B6455212-EDBF-43EE-A2A4-A0BD6EA0E11B}"/>
              </a:ext>
            </a:extLst>
          </p:cNvPr>
          <p:cNvGraphicFramePr>
            <a:graphicFrameLocks noGrp="1"/>
          </p:cNvGraphicFramePr>
          <p:nvPr/>
        </p:nvGraphicFramePr>
        <p:xfrm>
          <a:off x="4499992" y="1501443"/>
          <a:ext cx="4554000" cy="4515840"/>
        </p:xfrm>
        <a:graphic>
          <a:graphicData uri="http://schemas.openxmlformats.org/drawingml/2006/table">
            <a:tbl>
              <a:tblPr firstRow="1">
                <a:tableStyleId>{073A0DAA-6AF3-43AB-8588-CEC1D06C72B9}</a:tableStyleId>
              </a:tblPr>
              <a:tblGrid>
                <a:gridCol w="2592288">
                  <a:extLst>
                    <a:ext uri="{9D8B030D-6E8A-4147-A177-3AD203B41FA5}">
                      <a16:colId xmlns:a16="http://schemas.microsoft.com/office/drawing/2014/main" val="20000"/>
                    </a:ext>
                  </a:extLst>
                </a:gridCol>
                <a:gridCol w="980856">
                  <a:extLst>
                    <a:ext uri="{9D8B030D-6E8A-4147-A177-3AD203B41FA5}">
                      <a16:colId xmlns:a16="http://schemas.microsoft.com/office/drawing/2014/main" val="20001"/>
                    </a:ext>
                  </a:extLst>
                </a:gridCol>
                <a:gridCol w="980856">
                  <a:extLst>
                    <a:ext uri="{9D8B030D-6E8A-4147-A177-3AD203B41FA5}">
                      <a16:colId xmlns:a16="http://schemas.microsoft.com/office/drawing/2014/main" val="20002"/>
                    </a:ext>
                  </a:extLst>
                </a:gridCol>
              </a:tblGrid>
              <a:tr h="397077">
                <a:tc>
                  <a:txBody>
                    <a:bodyPr/>
                    <a:lstStyle/>
                    <a:p>
                      <a:pPr algn="ct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50000"/>
                      </a:schemeClr>
                    </a:solidFill>
                  </a:tcPr>
                </a:tc>
                <a:tc>
                  <a:txBody>
                    <a:bodyPr/>
                    <a:lstStyle/>
                    <a:p>
                      <a:pPr algn="ct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21.06</a:t>
                      </a:r>
                    </a:p>
                    <a:p>
                      <a:pPr algn="ct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2Q</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50000"/>
                      </a:schemeClr>
                    </a:solidFill>
                  </a:tcPr>
                </a:tc>
                <a:tc>
                  <a:txBody>
                    <a:bodyPr/>
                    <a:lstStyle/>
                    <a:p>
                      <a:pPr algn="ct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22.06</a:t>
                      </a:r>
                    </a:p>
                    <a:p>
                      <a:pPr algn="ct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2Q</a:t>
                      </a:r>
                    </a:p>
                  </a:txBody>
                  <a:tcPr marT="36000" marB="36000">
                    <a:solidFill>
                      <a:schemeClr val="bg1">
                        <a:lumMod val="50000"/>
                      </a:schemeClr>
                    </a:solidFill>
                  </a:tcPr>
                </a:tc>
                <a:extLst>
                  <a:ext uri="{0D108BD9-81ED-4DB2-BD59-A6C34878D82A}">
                    <a16:rowId xmlns:a16="http://schemas.microsoft.com/office/drawing/2014/main" val="10000"/>
                  </a:ext>
                </a:extLst>
              </a:tr>
              <a:tr h="248826">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営業キャッシュフロー</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1,071</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863</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01"/>
                  </a:ext>
                </a:extLst>
              </a:tr>
              <a:tr h="248826">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税引前当期純利益</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386</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569</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02"/>
                  </a:ext>
                </a:extLst>
              </a:tr>
              <a:tr h="248826">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減価償却費</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855</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788</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03"/>
                  </a:ext>
                </a:extLst>
              </a:tr>
              <a:tr h="248826">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売上債権増減額（▲は増加）</a:t>
                      </a: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408</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532</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04"/>
                  </a:ext>
                </a:extLst>
              </a:tr>
              <a:tr h="2488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棚卸資産増減額（▲は増加）</a:t>
                      </a: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32</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05"/>
                  </a:ext>
                </a:extLst>
              </a:tr>
              <a:tr h="248826">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仕入債務増減額（▲は減少）</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214</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06"/>
                  </a:ext>
                </a:extLst>
              </a:tr>
              <a:tr h="248826">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未払・未収消費税等の増減額</a:t>
                      </a:r>
                    </a:p>
                  </a:txBody>
                  <a:tcPr marT="36000" marB="36000">
                    <a:solidFill>
                      <a:schemeClr val="bg1">
                        <a:lumMod val="95000"/>
                      </a:schemeClr>
                    </a:solidFill>
                  </a:tcPr>
                </a:tc>
                <a:tc>
                  <a:txBody>
                    <a:bodyPr/>
                    <a:lstStyle/>
                    <a:p>
                      <a:pPr algn="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452</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143</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728389361"/>
                  </a:ext>
                </a:extLst>
              </a:tr>
              <a:tr h="248826">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投資キャッシュフロー</a:t>
                      </a:r>
                    </a:p>
                  </a:txBody>
                  <a:tcPr marT="36000" marB="36000">
                    <a:solidFill>
                      <a:srgbClr val="C00000"/>
                    </a:solidFill>
                  </a:tcPr>
                </a:tc>
                <a:tc>
                  <a:txBody>
                    <a:bodyPr/>
                    <a:lstStyle/>
                    <a:p>
                      <a:pPr algn="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200</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280</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07"/>
                  </a:ext>
                </a:extLst>
              </a:tr>
              <a:tr h="248826">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有形固定資産取得による支出</a:t>
                      </a: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198</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334</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08"/>
                  </a:ext>
                </a:extLst>
              </a:tr>
              <a:tr h="248826">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財務キャッシュフロー</a:t>
                      </a:r>
                      <a:endPar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849</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559</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09"/>
                  </a:ext>
                </a:extLst>
              </a:tr>
              <a:tr h="248826">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短期借入金純増減額（▲は減少）</a:t>
                      </a: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250</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marT="36000" marB="36000">
                    <a:solidFill>
                      <a:schemeClr val="bg1">
                        <a:lumMod val="95000"/>
                      </a:schemeClr>
                    </a:solidFill>
                  </a:tcPr>
                </a:tc>
                <a:extLst>
                  <a:ext uri="{0D108BD9-81ED-4DB2-BD59-A6C34878D82A}">
                    <a16:rowId xmlns:a16="http://schemas.microsoft.com/office/drawing/2014/main" val="10010"/>
                  </a:ext>
                </a:extLst>
              </a:tr>
              <a:tr h="248826">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長期借入金による収入</a:t>
                      </a: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marT="36000" marB="36000">
                    <a:solidFill>
                      <a:schemeClr val="bg1">
                        <a:lumMod val="95000"/>
                      </a:schemeClr>
                    </a:solidFill>
                  </a:tcPr>
                </a:tc>
                <a:extLst>
                  <a:ext uri="{0D108BD9-81ED-4DB2-BD59-A6C34878D82A}">
                    <a16:rowId xmlns:a16="http://schemas.microsoft.com/office/drawing/2014/main" val="10011"/>
                  </a:ext>
                </a:extLst>
              </a:tr>
              <a:tr h="248826">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長期借入金返済による支出</a:t>
                      </a: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556</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tc>
                  <a:txBody>
                    <a:bodyPr/>
                    <a:lstStyle/>
                    <a:p>
                      <a:pPr algn="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475</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chemeClr val="bg1">
                        <a:lumMod val="95000"/>
                      </a:schemeClr>
                    </a:solidFill>
                  </a:tcPr>
                </a:tc>
                <a:extLst>
                  <a:ext uri="{0D108BD9-81ED-4DB2-BD59-A6C34878D82A}">
                    <a16:rowId xmlns:a16="http://schemas.microsoft.com/office/drawing/2014/main" val="10012"/>
                  </a:ext>
                </a:extLst>
              </a:tr>
              <a:tr h="248826">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現金及び現金同等物の増減額</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23</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14"/>
                  </a:ext>
                </a:extLst>
              </a:tr>
              <a:tr h="248826">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現金及び現金同等物の期首残高</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204</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248</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15"/>
                  </a:ext>
                </a:extLst>
              </a:tr>
              <a:tr h="248826">
                <a:tc>
                  <a:txBody>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現金及び現金同等物の期末残高</a:t>
                      </a: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225</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tc>
                  <a:txBody>
                    <a:bodyPr/>
                    <a:lstStyle/>
                    <a:p>
                      <a:pPr algn="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271</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solidFill>
                      <a:srgbClr val="C00000"/>
                    </a:solidFill>
                  </a:tcPr>
                </a:tc>
                <a:extLst>
                  <a:ext uri="{0D108BD9-81ED-4DB2-BD59-A6C34878D82A}">
                    <a16:rowId xmlns:a16="http://schemas.microsoft.com/office/drawing/2014/main" val="10016"/>
                  </a:ext>
                </a:extLst>
              </a:tr>
            </a:tbl>
          </a:graphicData>
        </a:graphic>
      </p:graphicFrame>
      <p:sp>
        <p:nvSpPr>
          <p:cNvPr id="16" name="正方形/長方形 15">
            <a:extLst>
              <a:ext uri="{FF2B5EF4-FFF2-40B4-BE49-F238E27FC236}">
                <a16:creationId xmlns:a16="http://schemas.microsoft.com/office/drawing/2014/main" id="{3A376B63-C781-494C-9A50-A4F0DC60E076}"/>
              </a:ext>
            </a:extLst>
          </p:cNvPr>
          <p:cNvSpPr/>
          <p:nvPr/>
        </p:nvSpPr>
        <p:spPr>
          <a:xfrm>
            <a:off x="123933" y="2402886"/>
            <a:ext cx="630070" cy="32853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グラフ 16">
            <a:extLst>
              <a:ext uri="{FF2B5EF4-FFF2-40B4-BE49-F238E27FC236}">
                <a16:creationId xmlns:a16="http://schemas.microsoft.com/office/drawing/2014/main" id="{5E0E6F81-9D8C-486C-B126-1E5C3BF6E6A8}"/>
              </a:ext>
            </a:extLst>
          </p:cNvPr>
          <p:cNvGraphicFramePr/>
          <p:nvPr/>
        </p:nvGraphicFramePr>
        <p:xfrm>
          <a:off x="71500" y="1997841"/>
          <a:ext cx="4365485" cy="4455495"/>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直線コネクタ 17">
            <a:extLst>
              <a:ext uri="{FF2B5EF4-FFF2-40B4-BE49-F238E27FC236}">
                <a16:creationId xmlns:a16="http://schemas.microsoft.com/office/drawing/2014/main" id="{E3C5D3D9-27BC-44E8-A40C-52B169761AA6}"/>
              </a:ext>
            </a:extLst>
          </p:cNvPr>
          <p:cNvCxnSpPr/>
          <p:nvPr/>
        </p:nvCxnSpPr>
        <p:spPr>
          <a:xfrm>
            <a:off x="161510" y="4046805"/>
            <a:ext cx="3915435"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角丸四角形 26">
            <a:extLst>
              <a:ext uri="{FF2B5EF4-FFF2-40B4-BE49-F238E27FC236}">
                <a16:creationId xmlns:a16="http://schemas.microsoft.com/office/drawing/2014/main" id="{2A39B1A8-CF1B-415F-80D3-A5588160C405}"/>
              </a:ext>
            </a:extLst>
          </p:cNvPr>
          <p:cNvSpPr/>
          <p:nvPr/>
        </p:nvSpPr>
        <p:spPr>
          <a:xfrm>
            <a:off x="817011" y="2676991"/>
            <a:ext cx="3318806" cy="721412"/>
          </a:xfrm>
          <a:prstGeom prst="roundRect">
            <a:avLst/>
          </a:prstGeom>
          <a:no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8">
            <a:extLst>
              <a:ext uri="{FF2B5EF4-FFF2-40B4-BE49-F238E27FC236}">
                <a16:creationId xmlns:a16="http://schemas.microsoft.com/office/drawing/2014/main" id="{DDB2804D-C759-4C52-A607-BCCB54A23C49}"/>
              </a:ext>
            </a:extLst>
          </p:cNvPr>
          <p:cNvSpPr/>
          <p:nvPr/>
        </p:nvSpPr>
        <p:spPr>
          <a:xfrm>
            <a:off x="817010" y="4322512"/>
            <a:ext cx="3322942" cy="719808"/>
          </a:xfrm>
          <a:prstGeom prst="roundRect">
            <a:avLst/>
          </a:prstGeom>
          <a:no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2801076-43EA-4319-9068-7889E2C3CB25}"/>
              </a:ext>
            </a:extLst>
          </p:cNvPr>
          <p:cNvSpPr txBox="1"/>
          <p:nvPr/>
        </p:nvSpPr>
        <p:spPr>
          <a:xfrm>
            <a:off x="1119331" y="2467809"/>
            <a:ext cx="864095" cy="461665"/>
          </a:xfrm>
          <a:prstGeom prst="rect">
            <a:avLst/>
          </a:prstGeom>
          <a:solidFill>
            <a:schemeClr val="accent1">
              <a:lumMod val="20000"/>
              <a:lumOff val="80000"/>
            </a:schemeClr>
          </a:solidFill>
        </p:spPr>
        <p:txBody>
          <a:bodyPr wrap="square" rtlCol="0">
            <a:spAutoFit/>
          </a:bodyPr>
          <a:lstStyle/>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FCF</a:t>
            </a:r>
          </a:p>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871</a:t>
            </a:r>
          </a:p>
        </p:txBody>
      </p:sp>
      <p:sp>
        <p:nvSpPr>
          <p:cNvPr id="24" name="テキスト ボックス 23">
            <a:extLst>
              <a:ext uri="{FF2B5EF4-FFF2-40B4-BE49-F238E27FC236}">
                <a16:creationId xmlns:a16="http://schemas.microsoft.com/office/drawing/2014/main" id="{EBB8ECB1-A949-4BFA-83D1-9CA23639E410}"/>
              </a:ext>
            </a:extLst>
          </p:cNvPr>
          <p:cNvSpPr txBox="1"/>
          <p:nvPr/>
        </p:nvSpPr>
        <p:spPr>
          <a:xfrm>
            <a:off x="1126227" y="4081870"/>
            <a:ext cx="864095" cy="461665"/>
          </a:xfrm>
          <a:prstGeom prst="rect">
            <a:avLst/>
          </a:prstGeom>
          <a:solidFill>
            <a:schemeClr val="accent1">
              <a:lumMod val="20000"/>
              <a:lumOff val="80000"/>
            </a:schemeClr>
          </a:solidFill>
        </p:spPr>
        <p:txBody>
          <a:bodyPr wrap="square" rtlCol="0">
            <a:spAutoFit/>
          </a:bodyPr>
          <a:lstStyle/>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FCF</a:t>
            </a:r>
          </a:p>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583</a:t>
            </a:r>
          </a:p>
        </p:txBody>
      </p:sp>
    </p:spTree>
    <p:extLst>
      <p:ext uri="{BB962C8B-B14F-4D97-AF65-F5344CB8AC3E}">
        <p14:creationId xmlns:p14="http://schemas.microsoft.com/office/powerpoint/2010/main" val="238133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354404"/>
            <a:ext cx="9144000" cy="72008"/>
          </a:xfrm>
          <a:prstGeom prst="rect">
            <a:avLst/>
          </a:prstGeom>
          <a:gradFill flip="none" rotWithShape="1">
            <a:gsLst>
              <a:gs pos="0">
                <a:srgbClr val="DF577E">
                  <a:shade val="30000"/>
                  <a:satMod val="115000"/>
                  <a:lumMod val="77000"/>
                  <a:lumOff val="23000"/>
                </a:srgbClr>
              </a:gs>
              <a:gs pos="100000">
                <a:srgbClr val="DF577E">
                  <a:shade val="100000"/>
                  <a:satMod val="115000"/>
                  <a:lumMod val="41000"/>
                  <a:lumOff val="59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1368413" y="2708920"/>
            <a:ext cx="6336704" cy="707886"/>
          </a:xfrm>
          <a:prstGeom prst="rect">
            <a:avLst/>
          </a:prstGeom>
          <a:noFill/>
        </p:spPr>
        <p:txBody>
          <a:bodyPr wrap="square" rtlCol="0">
            <a:spAutoFit/>
          </a:bodyPr>
          <a:lstStyle/>
          <a:p>
            <a:pPr algn="ctr"/>
            <a:r>
              <a:rPr kumimoji="1" lang="en-US" altLang="ja-JP" sz="4000" b="1" dirty="0">
                <a:solidFill>
                  <a:srgbClr val="D44C56"/>
                </a:solidFill>
                <a:latin typeface="メイリオ" panose="020B0604030504040204" pitchFamily="50" charset="-128"/>
                <a:ea typeface="メイリオ" panose="020B0604030504040204" pitchFamily="50" charset="-128"/>
                <a:cs typeface="メイリオ" panose="020B0604030504040204" pitchFamily="50" charset="-128"/>
              </a:rPr>
              <a:t>Ⅱ</a:t>
            </a:r>
            <a:r>
              <a:rPr kumimoji="1" lang="ja-JP" altLang="en-US" sz="4000" b="1" dirty="0">
                <a:solidFill>
                  <a:srgbClr val="D44C56"/>
                </a:solidFill>
                <a:latin typeface="メイリオ" panose="020B0604030504040204" pitchFamily="50" charset="-128"/>
                <a:ea typeface="メイリオ" panose="020B0604030504040204" pitchFamily="50" charset="-128"/>
                <a:cs typeface="メイリオ" panose="020B0604030504040204" pitchFamily="50" charset="-128"/>
              </a:rPr>
              <a:t>．通期見通し</a:t>
            </a:r>
          </a:p>
        </p:txBody>
      </p:sp>
    </p:spTree>
    <p:extLst>
      <p:ext uri="{BB962C8B-B14F-4D97-AF65-F5344CB8AC3E}">
        <p14:creationId xmlns:p14="http://schemas.microsoft.com/office/powerpoint/2010/main" val="2440066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通期業績予想</a:t>
            </a:r>
            <a:endParaRPr kumimoji="1" lang="ja-JP" altLang="en-US" sz="1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lang="en-US" altLang="ja-JP" dirty="0"/>
              <a:t>19</a:t>
            </a:r>
            <a:endParaRPr kumimoji="1" lang="ja-JP" altLang="en-US" dirty="0"/>
          </a:p>
        </p:txBody>
      </p:sp>
      <p:sp>
        <p:nvSpPr>
          <p:cNvPr id="7" name="テキスト ボックス 6"/>
          <p:cNvSpPr txBox="1"/>
          <p:nvPr/>
        </p:nvSpPr>
        <p:spPr>
          <a:xfrm>
            <a:off x="6367881" y="1772816"/>
            <a:ext cx="1575175" cy="276999"/>
          </a:xfrm>
          <a:prstGeom prst="rect">
            <a:avLst/>
          </a:prstGeom>
          <a:noFill/>
        </p:spPr>
        <p:txBody>
          <a:bodyPr wrap="square" rtlCol="0">
            <a:spAutoFit/>
          </a:bodyPr>
          <a:lstStyle/>
          <a:p>
            <a:pPr algn="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（百万円）</a:t>
            </a:r>
          </a:p>
        </p:txBody>
      </p:sp>
      <p:graphicFrame>
        <p:nvGraphicFramePr>
          <p:cNvPr id="11" name="表 10"/>
          <p:cNvGraphicFramePr>
            <a:graphicFrameLocks noGrp="1"/>
          </p:cNvGraphicFramePr>
          <p:nvPr/>
        </p:nvGraphicFramePr>
        <p:xfrm>
          <a:off x="1043608" y="2048615"/>
          <a:ext cx="6768752" cy="3787223"/>
        </p:xfrm>
        <a:graphic>
          <a:graphicData uri="http://schemas.openxmlformats.org/drawingml/2006/table">
            <a:tbl>
              <a:tblPr firstRow="1" firstCol="1" bandRow="1">
                <a:tableStyleId>{21E4AEA4-8DFA-4A89-87EB-49C32662AFE0}</a:tableStyleId>
              </a:tblPr>
              <a:tblGrid>
                <a:gridCol w="2307282">
                  <a:extLst>
                    <a:ext uri="{9D8B030D-6E8A-4147-A177-3AD203B41FA5}">
                      <a16:colId xmlns:a16="http://schemas.microsoft.com/office/drawing/2014/main" val="20000"/>
                    </a:ext>
                  </a:extLst>
                </a:gridCol>
                <a:gridCol w="1618667">
                  <a:extLst>
                    <a:ext uri="{9D8B030D-6E8A-4147-A177-3AD203B41FA5}">
                      <a16:colId xmlns:a16="http://schemas.microsoft.com/office/drawing/2014/main" val="20001"/>
                    </a:ext>
                  </a:extLst>
                </a:gridCol>
                <a:gridCol w="1546659">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540060">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rgbClr val="C00000"/>
                      </a:solidFill>
                      <a:prstDash val="solid"/>
                      <a:round/>
                      <a:headEnd type="none" w="med" len="med"/>
                      <a:tailEnd type="none" w="med" len="med"/>
                    </a:lnT>
                    <a:solidFill>
                      <a:srgbClr val="C00000"/>
                    </a:solidFill>
                  </a:tcP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21.06</a:t>
                      </a:r>
                    </a:p>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実績</a:t>
                      </a:r>
                    </a:p>
                  </a:txBody>
                  <a:tcPr anchor="ctr">
                    <a:lnT w="12700" cap="flat" cmpd="sng" algn="ctr">
                      <a:solidFill>
                        <a:srgbClr val="C00000"/>
                      </a:solidFill>
                      <a:prstDash val="solid"/>
                      <a:round/>
                      <a:headEnd type="none" w="med" len="med"/>
                      <a:tailEnd type="none" w="med" len="med"/>
                    </a:lnT>
                    <a:solidFill>
                      <a:srgbClr val="C00000"/>
                    </a:solidFill>
                  </a:tcPr>
                </a:tc>
                <a:tc>
                  <a:txBody>
                    <a:bodyPr/>
                    <a:lstStyle/>
                    <a:p>
                      <a:pPr algn="ct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22.06</a:t>
                      </a:r>
                    </a:p>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計画</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rgbClr val="C00000"/>
                      </a:solidFill>
                      <a:prstDash val="solid"/>
                      <a:round/>
                      <a:headEnd type="none" w="med" len="med"/>
                      <a:tailEnd type="none" w="med" len="med"/>
                    </a:lnT>
                    <a:solidFill>
                      <a:srgbClr val="C00000"/>
                    </a:solidFill>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増減率</a:t>
                      </a:r>
                    </a:p>
                  </a:txBody>
                  <a:tcPr anchor="ctr">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solidFill>
                      <a:srgbClr val="C00000"/>
                    </a:solidFill>
                  </a:tcPr>
                </a:tc>
                <a:extLst>
                  <a:ext uri="{0D108BD9-81ED-4DB2-BD59-A6C34878D82A}">
                    <a16:rowId xmlns:a16="http://schemas.microsoft.com/office/drawing/2014/main" val="10000"/>
                  </a:ext>
                </a:extLst>
              </a:tr>
              <a:tr h="486670">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売上高</a:t>
                      </a:r>
                    </a:p>
                  </a:txBody>
                  <a:tcPr anchor="ctr">
                    <a:solidFill>
                      <a:srgbClr val="C00000"/>
                    </a:solidFill>
                  </a:tcPr>
                </a:tc>
                <a:tc>
                  <a:txBody>
                    <a:bodyPr/>
                    <a:lstStyle/>
                    <a:p>
                      <a:pPr algn="r"/>
                      <a:r>
                        <a:rPr kumimoji="1" lang="en-US" altLang="ja-JP"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12,798</a:t>
                      </a:r>
                      <a:endParaRPr kumimoji="1" lang="ja-JP" altLang="en-US" sz="1400" b="0"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95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13,160</a:t>
                      </a:r>
                    </a:p>
                  </a:txBody>
                  <a:tcPr anchor="ctr">
                    <a:solidFill>
                      <a:schemeClr val="bg1">
                        <a:lumMod val="95000"/>
                      </a:schemeClr>
                    </a:solidFill>
                  </a:tcPr>
                </a:tc>
                <a:tc>
                  <a:txBody>
                    <a:bodyPr/>
                    <a:lstStyle/>
                    <a:p>
                      <a:pPr algn="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2.8%</a:t>
                      </a:r>
                      <a:endParaRPr kumimoji="1" lang="ja-JP" altLang="en-US" sz="1400" b="0" i="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1"/>
                  </a:ext>
                </a:extLst>
              </a:tr>
              <a:tr h="486670">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売上総利益</a:t>
                      </a:r>
                    </a:p>
                  </a:txBody>
                  <a:tcPr anchor="ctr">
                    <a:solidFill>
                      <a:srgbClr val="C00000"/>
                    </a:solidFill>
                  </a:tcPr>
                </a:tc>
                <a:tc>
                  <a:txBody>
                    <a:bodyPr/>
                    <a:lstStyle/>
                    <a:p>
                      <a:pPr algn="r"/>
                      <a:r>
                        <a:rPr kumimoji="1" lang="en-US" altLang="ja-JP"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2,617</a:t>
                      </a:r>
                      <a:endParaRPr kumimoji="1" lang="ja-JP" altLang="en-US" sz="1400" b="0"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95000"/>
                      </a:schemeClr>
                    </a:solidFill>
                  </a:tcPr>
                </a:tc>
                <a:tc>
                  <a:txBody>
                    <a:bodyPr/>
                    <a:lstStyle/>
                    <a:p>
                      <a:pPr algn="r"/>
                      <a:r>
                        <a:rPr kumimoji="1" lang="en-US" altLang="ja-JP" sz="2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2,880</a:t>
                      </a:r>
                      <a:endParaRPr kumimoji="1" lang="ja-JP" altLang="en-US" sz="2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95000"/>
                      </a:schemeClr>
                    </a:solidFill>
                  </a:tcPr>
                </a:tc>
                <a:tc>
                  <a:txBody>
                    <a:bodyPr/>
                    <a:lstStyle/>
                    <a:p>
                      <a:pPr algn="r"/>
                      <a:r>
                        <a:rPr kumimoji="1"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10.0%</a:t>
                      </a:r>
                      <a:endParaRPr kumimoji="1" lang="ja-JP" altLang="en-US" sz="1400" b="0" i="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2"/>
                  </a:ext>
                </a:extLst>
              </a:tr>
              <a:tr h="393328">
                <a:tc>
                  <a:txBody>
                    <a:bodyPr/>
                    <a:lstStyle/>
                    <a:p>
                      <a:r>
                        <a:rPr kumimoji="1" lang="ja-JP" altLang="en-US" sz="1400" i="1" dirty="0">
                          <a:latin typeface="メイリオ" panose="020B0604030504040204" pitchFamily="50" charset="-128"/>
                          <a:ea typeface="メイリオ" panose="020B0604030504040204" pitchFamily="50" charset="-128"/>
                          <a:cs typeface="メイリオ" panose="020B0604030504040204" pitchFamily="50" charset="-128"/>
                        </a:rPr>
                        <a:t>（売上高総利益率）</a:t>
                      </a:r>
                    </a:p>
                  </a:txBody>
                  <a:tcPr anchor="ctr">
                    <a:solidFill>
                      <a:srgbClr val="C00000"/>
                    </a:solidFill>
                  </a:tcPr>
                </a:tc>
                <a:tc>
                  <a:txBody>
                    <a:bodyPr/>
                    <a:lstStyle/>
                    <a:p>
                      <a:pPr algn="r"/>
                      <a:r>
                        <a:rPr kumimoji="1" lang="en-US" altLang="ja-JP" sz="1400" b="1" i="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20.4%</a:t>
                      </a:r>
                      <a:endParaRPr kumimoji="1" lang="ja-JP" altLang="en-US" sz="1200" b="0" i="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a:r>
                        <a:rPr kumimoji="1" lang="en-US" altLang="ja-JP" sz="1600" b="1" i="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a:r>
                        <a:rPr kumimoji="1" lang="en-US" altLang="ja-JP" sz="1400" b="1" i="1" dirty="0">
                          <a:latin typeface="メイリオ" panose="020B0604030504040204" pitchFamily="50" charset="-128"/>
                          <a:ea typeface="メイリオ" panose="020B0604030504040204" pitchFamily="50" charset="-128"/>
                          <a:cs typeface="メイリオ" panose="020B0604030504040204" pitchFamily="50" charset="-128"/>
                        </a:rPr>
                        <a:t>+1.5pt</a:t>
                      </a:r>
                      <a:endParaRPr kumimoji="1" lang="ja-JP" altLang="en-US" sz="1200" b="0"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3"/>
                  </a:ext>
                </a:extLst>
              </a:tr>
              <a:tr h="486670">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営業利益</a:t>
                      </a:r>
                    </a:p>
                  </a:txBody>
                  <a:tcPr anchor="ctr">
                    <a:solidFill>
                      <a:srgbClr val="C00000"/>
                    </a:solidFill>
                  </a:tcPr>
                </a:tc>
                <a:tc>
                  <a:txBody>
                    <a:bodyPr/>
                    <a:lstStyle/>
                    <a:p>
                      <a:pPr algn="r"/>
                      <a:r>
                        <a:rPr kumimoji="1" lang="en-US" altLang="ja-JP"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732</a:t>
                      </a:r>
                      <a:endPar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95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1,000</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95000"/>
                      </a:schemeClr>
                    </a:solidFill>
                  </a:tcPr>
                </a:tc>
                <a:tc>
                  <a:txBody>
                    <a:bodyPr/>
                    <a:lstStyle/>
                    <a:p>
                      <a:pPr algn="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36.5%</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4"/>
                  </a:ext>
                </a:extLst>
              </a:tr>
              <a:tr h="381425">
                <a:tc>
                  <a:txBody>
                    <a:bodyPr/>
                    <a:lstStyle/>
                    <a:p>
                      <a:r>
                        <a:rPr kumimoji="1" lang="ja-JP" altLang="en-US" sz="1400" i="1" dirty="0">
                          <a:latin typeface="メイリオ" panose="020B0604030504040204" pitchFamily="50" charset="-128"/>
                          <a:ea typeface="メイリオ" panose="020B0604030504040204" pitchFamily="50" charset="-128"/>
                          <a:cs typeface="メイリオ" panose="020B0604030504040204" pitchFamily="50" charset="-128"/>
                        </a:rPr>
                        <a:t>（営業利益率）</a:t>
                      </a:r>
                    </a:p>
                  </a:txBody>
                  <a:tcPr anchor="ctr">
                    <a:solidFill>
                      <a:srgbClr val="C00000"/>
                    </a:solidFill>
                  </a:tcPr>
                </a:tc>
                <a:tc>
                  <a:txBody>
                    <a:bodyPr/>
                    <a:lstStyle/>
                    <a:p>
                      <a:pPr algn="r"/>
                      <a:r>
                        <a:rPr kumimoji="1" lang="en-US" altLang="ja-JP" sz="1400" b="1" i="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5.7%</a:t>
                      </a:r>
                      <a:endParaRPr kumimoji="1" lang="ja-JP" altLang="en-US" sz="1400" b="0" i="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a:r>
                        <a:rPr kumimoji="1" lang="en-US" altLang="ja-JP" sz="1600" b="1" i="1" dirty="0">
                          <a:latin typeface="メイリオ" panose="020B0604030504040204" pitchFamily="50" charset="-128"/>
                          <a:ea typeface="メイリオ" panose="020B0604030504040204" pitchFamily="50" charset="-128"/>
                          <a:cs typeface="メイリオ" panose="020B0604030504040204" pitchFamily="50" charset="-128"/>
                        </a:rPr>
                        <a:t>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a:r>
                        <a:rPr kumimoji="1" lang="en-US" altLang="ja-JP" sz="1400" b="1" i="1" dirty="0">
                          <a:latin typeface="メイリオ" panose="020B0604030504040204" pitchFamily="50" charset="-128"/>
                          <a:ea typeface="メイリオ" panose="020B0604030504040204" pitchFamily="50" charset="-128"/>
                          <a:cs typeface="メイリオ" panose="020B0604030504040204" pitchFamily="50" charset="-128"/>
                        </a:rPr>
                        <a:t>+1.9pt</a:t>
                      </a:r>
                      <a:endParaRPr kumimoji="1" lang="ja-JP" altLang="en-US" sz="1200" b="0" i="1"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86670">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経常利益</a:t>
                      </a:r>
                    </a:p>
                  </a:txBody>
                  <a:tcPr anchor="ctr">
                    <a:solidFill>
                      <a:srgbClr val="C00000"/>
                    </a:solidFill>
                  </a:tcPr>
                </a:tc>
                <a:tc>
                  <a:txBody>
                    <a:bodyPr/>
                    <a:lstStyle/>
                    <a:p>
                      <a:pPr algn="r"/>
                      <a:r>
                        <a:rPr kumimoji="1" lang="en-US" altLang="ja-JP"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746</a:t>
                      </a:r>
                      <a:endPar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95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1,040</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95000"/>
                      </a:schemeClr>
                    </a:solidFill>
                  </a:tcPr>
                </a:tc>
                <a:tc>
                  <a:txBody>
                    <a:bodyPr/>
                    <a:lstStyle/>
                    <a:p>
                      <a:pPr algn="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39.3%</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6"/>
                  </a:ext>
                </a:extLst>
              </a:tr>
              <a:tr h="486670">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当期純利益</a:t>
                      </a:r>
                    </a:p>
                  </a:txBody>
                  <a:tcPr anchor="ctr">
                    <a:solidFill>
                      <a:srgbClr val="C00000"/>
                    </a:solidFill>
                  </a:tcPr>
                </a:tc>
                <a:tc>
                  <a:txBody>
                    <a:bodyPr/>
                    <a:lstStyle/>
                    <a:p>
                      <a:pPr algn="r"/>
                      <a:r>
                        <a:rPr kumimoji="1" lang="en-US" altLang="ja-JP"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511</a:t>
                      </a:r>
                      <a:endPar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95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670</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95000"/>
                      </a:schemeClr>
                    </a:solidFill>
                  </a:tcPr>
                </a:tc>
                <a:tc>
                  <a:txBody>
                    <a:bodyPr/>
                    <a:lstStyle/>
                    <a:p>
                      <a:pPr algn="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31.1%</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7"/>
                  </a:ext>
                </a:extLst>
              </a:tr>
            </a:tbl>
          </a:graphicData>
        </a:graphic>
      </p:graphicFrame>
      <p:sp>
        <p:nvSpPr>
          <p:cNvPr id="8" name="テキスト ボックス 7"/>
          <p:cNvSpPr txBox="1"/>
          <p:nvPr/>
        </p:nvSpPr>
        <p:spPr>
          <a:xfrm>
            <a:off x="323528" y="1247798"/>
            <a:ext cx="8325924"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spcBef>
                <a:spcPts val="600"/>
              </a:spcBef>
              <a:buBlip>
                <a:blip r:embed="rId3"/>
              </a:buBlip>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売上高は引き続き順調に拡大を見込むが、</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さらなるコストアップ懸念を考慮。各段階利益は期初計画を据え置き</a:t>
            </a:r>
          </a:p>
        </p:txBody>
      </p:sp>
    </p:spTree>
    <p:extLst>
      <p:ext uri="{BB962C8B-B14F-4D97-AF65-F5344CB8AC3E}">
        <p14:creationId xmlns:p14="http://schemas.microsoft.com/office/powerpoint/2010/main" val="230423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380312"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目次</a:t>
            </a:r>
          </a:p>
        </p:txBody>
      </p:sp>
      <p:sp>
        <p:nvSpPr>
          <p:cNvPr id="4" name="スライド番号プレースホルダー 3"/>
          <p:cNvSpPr>
            <a:spLocks noGrp="1"/>
          </p:cNvSpPr>
          <p:nvPr>
            <p:ph type="sldNum" sz="quarter" idx="12"/>
          </p:nvPr>
        </p:nvSpPr>
        <p:spPr/>
        <p:txBody>
          <a:bodyPr/>
          <a:lstStyle/>
          <a:p>
            <a:r>
              <a:rPr kumimoji="1" lang="en-US" altLang="ja-JP" dirty="0"/>
              <a:t>2</a:t>
            </a:r>
            <a:endParaRPr kumimoji="1" lang="ja-JP" altLang="en-US" dirty="0"/>
          </a:p>
        </p:txBody>
      </p:sp>
      <p:sp>
        <p:nvSpPr>
          <p:cNvPr id="13" name="円/楕円 2">
            <a:extLst>
              <a:ext uri="{FF2B5EF4-FFF2-40B4-BE49-F238E27FC236}">
                <a16:creationId xmlns:a16="http://schemas.microsoft.com/office/drawing/2014/main" id="{187F35A6-B431-4799-BB63-269F0B9D1A89}"/>
              </a:ext>
            </a:extLst>
          </p:cNvPr>
          <p:cNvSpPr/>
          <p:nvPr/>
        </p:nvSpPr>
        <p:spPr>
          <a:xfrm>
            <a:off x="347751" y="2318251"/>
            <a:ext cx="504000" cy="504000"/>
          </a:xfrm>
          <a:prstGeom prst="ellipse">
            <a:avLst/>
          </a:prstGeom>
          <a:gradFill flip="none" rotWithShape="1">
            <a:gsLst>
              <a:gs pos="0">
                <a:srgbClr val="A42656">
                  <a:tint val="66000"/>
                  <a:satMod val="160000"/>
                </a:srgbClr>
              </a:gs>
              <a:gs pos="0">
                <a:srgbClr val="C00000"/>
              </a:gs>
              <a:gs pos="100000">
                <a:srgbClr val="A42656">
                  <a:tint val="23500"/>
                  <a:satMod val="160000"/>
                  <a:lumMod val="87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Impact" panose="020B0806030902050204" pitchFamily="34" charset="0"/>
                <a:ea typeface="メイリオ" panose="020B0604030504040204" pitchFamily="50" charset="-128"/>
                <a:cs typeface="メイリオ" panose="020B0604030504040204" pitchFamily="50" charset="-128"/>
              </a:rPr>
              <a:t>Ⅰ</a:t>
            </a:r>
            <a:endParaRPr kumimoji="1" lang="ja-JP" altLang="en-US" b="1" dirty="0">
              <a:solidFill>
                <a:schemeClr val="bg1"/>
              </a:solidFill>
              <a:latin typeface="Impact" panose="020B0806030902050204" pitchFamily="34" charset="0"/>
              <a:ea typeface="メイリオ" panose="020B0604030504040204" pitchFamily="50" charset="-128"/>
              <a:cs typeface="メイリオ" panose="020B0604030504040204" pitchFamily="50" charset="-128"/>
            </a:endParaRPr>
          </a:p>
        </p:txBody>
      </p:sp>
      <p:sp>
        <p:nvSpPr>
          <p:cNvPr id="14" name="円/楕円 5">
            <a:extLst>
              <a:ext uri="{FF2B5EF4-FFF2-40B4-BE49-F238E27FC236}">
                <a16:creationId xmlns:a16="http://schemas.microsoft.com/office/drawing/2014/main" id="{EB76892F-5625-4923-A6BF-48206F3B4E18}"/>
              </a:ext>
            </a:extLst>
          </p:cNvPr>
          <p:cNvSpPr/>
          <p:nvPr/>
        </p:nvSpPr>
        <p:spPr>
          <a:xfrm>
            <a:off x="347751" y="3249406"/>
            <a:ext cx="504000" cy="504000"/>
          </a:xfrm>
          <a:prstGeom prst="ellipse">
            <a:avLst/>
          </a:prstGeom>
          <a:gradFill flip="none" rotWithShape="1">
            <a:gsLst>
              <a:gs pos="0">
                <a:srgbClr val="A42656">
                  <a:tint val="66000"/>
                  <a:satMod val="160000"/>
                </a:srgbClr>
              </a:gs>
              <a:gs pos="0">
                <a:srgbClr val="C00000"/>
              </a:gs>
              <a:gs pos="100000">
                <a:srgbClr val="A42656">
                  <a:tint val="23500"/>
                  <a:satMod val="160000"/>
                  <a:lumMod val="87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Impact" panose="020B0806030902050204" pitchFamily="34" charset="0"/>
                <a:ea typeface="メイリオ" panose="020B0604030504040204" pitchFamily="50" charset="-128"/>
                <a:cs typeface="メイリオ" panose="020B0604030504040204" pitchFamily="50" charset="-128"/>
              </a:rPr>
              <a:t>Ⅱ</a:t>
            </a:r>
            <a:endParaRPr kumimoji="1" lang="ja-JP" altLang="en-US" b="1" dirty="0">
              <a:solidFill>
                <a:schemeClr val="bg1"/>
              </a:solidFill>
              <a:latin typeface="Impact" panose="020B0806030902050204" pitchFamily="34" charset="0"/>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56E4363D-1406-4234-BAB5-C04F37BCD887}"/>
              </a:ext>
            </a:extLst>
          </p:cNvPr>
          <p:cNvSpPr txBox="1"/>
          <p:nvPr/>
        </p:nvSpPr>
        <p:spPr>
          <a:xfrm>
            <a:off x="851751" y="2349622"/>
            <a:ext cx="5544616" cy="523220"/>
          </a:xfrm>
          <a:prstGeom prst="rect">
            <a:avLst/>
          </a:prstGeom>
          <a:noFill/>
        </p:spPr>
        <p:txBody>
          <a:bodyPr wrap="square" rtlCol="0">
            <a:spAutoFit/>
          </a:bodyPr>
          <a:lstStyle/>
          <a:p>
            <a:r>
              <a:rPr kumimoji="1" lang="ja-JP" altLang="en-US"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四半期決算概要</a:t>
            </a:r>
          </a:p>
        </p:txBody>
      </p:sp>
      <p:sp>
        <p:nvSpPr>
          <p:cNvPr id="16" name="テキスト ボックス 15">
            <a:extLst>
              <a:ext uri="{FF2B5EF4-FFF2-40B4-BE49-F238E27FC236}">
                <a16:creationId xmlns:a16="http://schemas.microsoft.com/office/drawing/2014/main" id="{ED8F346A-8068-4881-8653-2A54991FF61C}"/>
              </a:ext>
            </a:extLst>
          </p:cNvPr>
          <p:cNvSpPr txBox="1"/>
          <p:nvPr/>
        </p:nvSpPr>
        <p:spPr>
          <a:xfrm>
            <a:off x="851751" y="3281836"/>
            <a:ext cx="5544616" cy="523220"/>
          </a:xfrm>
          <a:prstGeom prst="rect">
            <a:avLst/>
          </a:prstGeom>
          <a:noFill/>
        </p:spPr>
        <p:txBody>
          <a:bodyPr wrap="square" rtlCol="0">
            <a:spAutoFit/>
          </a:bodyPr>
          <a:lstStyle/>
          <a:p>
            <a:r>
              <a:rPr lang="ja-JP" altLang="en-US"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通期見通し</a:t>
            </a:r>
            <a:endParaRPr kumimoji="1" lang="ja-JP" altLang="en-US"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円/楕円 7">
            <a:extLst>
              <a:ext uri="{FF2B5EF4-FFF2-40B4-BE49-F238E27FC236}">
                <a16:creationId xmlns:a16="http://schemas.microsoft.com/office/drawing/2014/main" id="{924A81C2-E585-49DD-B7CA-3407966CA208}"/>
              </a:ext>
            </a:extLst>
          </p:cNvPr>
          <p:cNvSpPr/>
          <p:nvPr/>
        </p:nvSpPr>
        <p:spPr>
          <a:xfrm>
            <a:off x="347751" y="4180562"/>
            <a:ext cx="504000" cy="504000"/>
          </a:xfrm>
          <a:prstGeom prst="ellipse">
            <a:avLst/>
          </a:prstGeom>
          <a:gradFill flip="none" rotWithShape="1">
            <a:gsLst>
              <a:gs pos="0">
                <a:srgbClr val="A42656">
                  <a:tint val="66000"/>
                  <a:satMod val="160000"/>
                </a:srgbClr>
              </a:gs>
              <a:gs pos="0">
                <a:srgbClr val="C00000"/>
              </a:gs>
              <a:gs pos="100000">
                <a:srgbClr val="A42656">
                  <a:tint val="23500"/>
                  <a:satMod val="160000"/>
                  <a:lumMod val="87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Impact" panose="020B0806030902050204" pitchFamily="34" charset="0"/>
                <a:ea typeface="メイリオ" panose="020B0604030504040204" pitchFamily="50" charset="-128"/>
                <a:cs typeface="メイリオ" panose="020B0604030504040204" pitchFamily="50" charset="-128"/>
              </a:rPr>
              <a:t>Ⅲ</a:t>
            </a:r>
            <a:endParaRPr kumimoji="1" lang="ja-JP" altLang="en-US" b="1" dirty="0">
              <a:solidFill>
                <a:schemeClr val="bg1"/>
              </a:solidFill>
              <a:latin typeface="Impact" panose="020B0806030902050204" pitchFamily="34" charset="0"/>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E3659380-4B40-441D-A501-B69B7D7C4D72}"/>
              </a:ext>
            </a:extLst>
          </p:cNvPr>
          <p:cNvSpPr txBox="1"/>
          <p:nvPr/>
        </p:nvSpPr>
        <p:spPr>
          <a:xfrm>
            <a:off x="851751" y="4231927"/>
            <a:ext cx="5544616" cy="523220"/>
          </a:xfrm>
          <a:prstGeom prst="rect">
            <a:avLst/>
          </a:prstGeom>
          <a:noFill/>
        </p:spPr>
        <p:txBody>
          <a:bodyPr wrap="square" rtlCol="0">
            <a:spAutoFit/>
          </a:bodyPr>
          <a:lstStyle/>
          <a:p>
            <a:r>
              <a:rPr kumimoji="1" lang="ja-JP" altLang="en-US"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参考資料</a:t>
            </a:r>
          </a:p>
        </p:txBody>
      </p:sp>
      <p:sp>
        <p:nvSpPr>
          <p:cNvPr id="19" name="テキスト ボックス 18">
            <a:extLst>
              <a:ext uri="{FF2B5EF4-FFF2-40B4-BE49-F238E27FC236}">
                <a16:creationId xmlns:a16="http://schemas.microsoft.com/office/drawing/2014/main" id="{C93B6079-5557-43C6-B821-65AF6C7EAE1E}"/>
              </a:ext>
            </a:extLst>
          </p:cNvPr>
          <p:cNvSpPr txBox="1"/>
          <p:nvPr/>
        </p:nvSpPr>
        <p:spPr>
          <a:xfrm>
            <a:off x="347751" y="1510413"/>
            <a:ext cx="5544616" cy="523220"/>
          </a:xfrm>
          <a:prstGeom prst="rect">
            <a:avLst/>
          </a:prstGeom>
          <a:noFill/>
        </p:spPr>
        <p:txBody>
          <a:bodyPr wrap="square" rtlCol="0">
            <a:spAutoFit/>
          </a:bodyPr>
          <a:lstStyle/>
          <a:p>
            <a:r>
              <a:rPr kumimoji="1" lang="ja-JP" altLang="en-US" sz="2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はじめに</a:t>
            </a:r>
          </a:p>
        </p:txBody>
      </p:sp>
      <p:sp>
        <p:nvSpPr>
          <p:cNvPr id="3" name="テキスト ボックス 2">
            <a:extLst>
              <a:ext uri="{FF2B5EF4-FFF2-40B4-BE49-F238E27FC236}">
                <a16:creationId xmlns:a16="http://schemas.microsoft.com/office/drawing/2014/main" id="{0C4AE134-120B-40BC-A1AA-BA797FF592DB}"/>
              </a:ext>
            </a:extLst>
          </p:cNvPr>
          <p:cNvSpPr txBox="1"/>
          <p:nvPr/>
        </p:nvSpPr>
        <p:spPr>
          <a:xfrm>
            <a:off x="248706" y="5502942"/>
            <a:ext cx="8568952" cy="846386"/>
          </a:xfrm>
          <a:prstGeom prst="rect">
            <a:avLst/>
          </a:prstGeom>
          <a:noFill/>
        </p:spPr>
        <p:txBody>
          <a:bodyPr wrap="square" rtlCol="0">
            <a:spAutoFit/>
          </a:bodyPr>
          <a:lstStyle/>
          <a:p>
            <a:r>
              <a:rPr lang="ja-JP" altLang="en-US" sz="1400" dirty="0">
                <a:solidFill>
                  <a:srgbClr val="C00000"/>
                </a:solidFill>
                <a:latin typeface="メイリオ" panose="020B0604030504040204" pitchFamily="50" charset="-128"/>
                <a:ea typeface="メイリオ" panose="020B0604030504040204" pitchFamily="50" charset="-128"/>
              </a:rPr>
              <a:t>「収益認識に関する会計基準」の適用について</a:t>
            </a:r>
            <a:endParaRPr lang="en-US" altLang="ja-JP" sz="1400" dirty="0">
              <a:solidFill>
                <a:srgbClr val="C00000"/>
              </a:solidFill>
              <a:latin typeface="メイリオ" panose="020B0604030504040204" pitchFamily="50" charset="-128"/>
              <a:ea typeface="メイリオ" panose="020B0604030504040204" pitchFamily="50" charset="-128"/>
            </a:endParaRPr>
          </a:p>
          <a:p>
            <a:pPr>
              <a:spcBef>
                <a:spcPts val="600"/>
              </a:spcBef>
            </a:pPr>
            <a:r>
              <a:rPr lang="ja-JP" altLang="en-US" sz="1400" dirty="0">
                <a:latin typeface="メイリオ" panose="020B0604030504040204" pitchFamily="50" charset="-128"/>
                <a:ea typeface="メイリオ" panose="020B0604030504040204" pitchFamily="50" charset="-128"/>
              </a:rPr>
              <a:t>今</a:t>
            </a:r>
            <a:r>
              <a:rPr lang="en-US" altLang="ja-JP" sz="1400" dirty="0">
                <a:latin typeface="メイリオ" panose="020B0604030504040204" pitchFamily="50" charset="-128"/>
                <a:ea typeface="メイリオ" panose="020B0604030504040204" pitchFamily="50" charset="-128"/>
              </a:rPr>
              <a:t>22.06</a:t>
            </a:r>
            <a:r>
              <a:rPr lang="ja-JP" altLang="en-US" sz="1400" dirty="0">
                <a:latin typeface="メイリオ" panose="020B0604030504040204" pitchFamily="50" charset="-128"/>
                <a:ea typeface="メイリオ" panose="020B0604030504040204" pitchFamily="50" charset="-128"/>
              </a:rPr>
              <a:t>期期首より「収益認識に関する会計基準」等を適用しております。本資料においては、</a:t>
            </a:r>
            <a:r>
              <a:rPr lang="en-US" altLang="ja-JP" sz="1400" dirty="0">
                <a:latin typeface="メイリオ" panose="020B0604030504040204" pitchFamily="50" charset="-128"/>
                <a:ea typeface="メイリオ" panose="020B0604030504040204" pitchFamily="50" charset="-128"/>
              </a:rPr>
              <a:t>21.06</a:t>
            </a:r>
            <a:r>
              <a:rPr lang="ja-JP" altLang="en-US" sz="1400" dirty="0">
                <a:latin typeface="メイリオ" panose="020B0604030504040204" pitchFamily="50" charset="-128"/>
                <a:ea typeface="メイリオ" panose="020B0604030504040204" pitchFamily="50" charset="-128"/>
              </a:rPr>
              <a:t>期以前の財務諸表について同基準を適用したと仮定して算出した数値を記載しています。</a:t>
            </a:r>
            <a:endParaRPr kumimoji="1" lang="ja-JP" altLang="en-US" sz="1400" dirty="0">
              <a:latin typeface="メイリオ" panose="020B0604030504040204" pitchFamily="50" charset="-128"/>
              <a:ea typeface="メイリオ" panose="020B0604030504040204" pitchFamily="50" charset="-128"/>
            </a:endParaRPr>
          </a:p>
        </p:txBody>
      </p:sp>
      <p:cxnSp>
        <p:nvCxnSpPr>
          <p:cNvPr id="6" name="直線コネクタ 5">
            <a:extLst>
              <a:ext uri="{FF2B5EF4-FFF2-40B4-BE49-F238E27FC236}">
                <a16:creationId xmlns:a16="http://schemas.microsoft.com/office/drawing/2014/main" id="{C2226FDD-65A4-410F-BD70-D3080A81DFA3}"/>
              </a:ext>
            </a:extLst>
          </p:cNvPr>
          <p:cNvCxnSpPr/>
          <p:nvPr/>
        </p:nvCxnSpPr>
        <p:spPr>
          <a:xfrm>
            <a:off x="179512" y="5347587"/>
            <a:ext cx="85689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076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営業利益予想</a:t>
            </a:r>
          </a:p>
        </p:txBody>
      </p:sp>
      <p:sp>
        <p:nvSpPr>
          <p:cNvPr id="4" name="スライド番号プレースホルダー 3"/>
          <p:cNvSpPr>
            <a:spLocks noGrp="1"/>
          </p:cNvSpPr>
          <p:nvPr>
            <p:ph type="sldNum" sz="quarter" idx="12"/>
          </p:nvPr>
        </p:nvSpPr>
        <p:spPr/>
        <p:txBody>
          <a:bodyPr/>
          <a:lstStyle/>
          <a:p>
            <a:r>
              <a:rPr kumimoji="1" lang="en-US" altLang="ja-JP" dirty="0"/>
              <a:t>20</a:t>
            </a:r>
            <a:endParaRPr kumimoji="1" lang="ja-JP" altLang="en-US" dirty="0"/>
          </a:p>
        </p:txBody>
      </p:sp>
      <p:graphicFrame>
        <p:nvGraphicFramePr>
          <p:cNvPr id="6" name="グラフ 5"/>
          <p:cNvGraphicFramePr/>
          <p:nvPr/>
        </p:nvGraphicFramePr>
        <p:xfrm>
          <a:off x="1264133" y="1631723"/>
          <a:ext cx="6615734" cy="273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2062497" y="1946384"/>
            <a:ext cx="90772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売上高</a:t>
            </a:r>
          </a:p>
        </p:txBody>
      </p:sp>
      <p:sp>
        <p:nvSpPr>
          <p:cNvPr id="9" name="テキスト ボックス 8"/>
          <p:cNvSpPr txBox="1"/>
          <p:nvPr/>
        </p:nvSpPr>
        <p:spPr>
          <a:xfrm>
            <a:off x="2506131" y="2460828"/>
            <a:ext cx="957666" cy="276999"/>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材料費増</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5031216" y="2457983"/>
            <a:ext cx="1126432" cy="461665"/>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その他製造</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経費他減</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033083" y="1908467"/>
            <a:ext cx="1170130" cy="276999"/>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労務費増</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6167241" y="1734804"/>
            <a:ext cx="1393848" cy="461665"/>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販管費増</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264133" y="1205711"/>
            <a:ext cx="6184444" cy="338554"/>
          </a:xfrm>
          <a:prstGeom prst="rect">
            <a:avLst/>
          </a:prstGeom>
          <a:noFill/>
        </p:spPr>
        <p:txBody>
          <a:bodyPr wrap="square" rtlCol="0">
            <a:spAutoFit/>
          </a:bodyPr>
          <a:lstStyle/>
          <a:p>
            <a:pPr algn="ctr"/>
            <a:r>
              <a:rPr kumimoji="1"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（参考）利益増減要因</a:t>
            </a:r>
            <a:r>
              <a:rPr kumimoji="1"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_</a:t>
            </a:r>
            <a:r>
              <a:rPr kumimoji="1"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期初業績予想据え置きのため変更なし</a:t>
            </a:r>
          </a:p>
        </p:txBody>
      </p:sp>
      <p:sp>
        <p:nvSpPr>
          <p:cNvPr id="3" name="テキスト ボックス 2"/>
          <p:cNvSpPr txBox="1"/>
          <p:nvPr/>
        </p:nvSpPr>
        <p:spPr>
          <a:xfrm>
            <a:off x="6912260" y="1474816"/>
            <a:ext cx="1620180" cy="261610"/>
          </a:xfrm>
          <a:prstGeom prst="rect">
            <a:avLst/>
          </a:prstGeom>
          <a:noFill/>
        </p:spPr>
        <p:txBody>
          <a:bodyPr wrap="square" rtlCol="0">
            <a:spAutoFit/>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（単位：百万円）</a:t>
            </a:r>
          </a:p>
        </p:txBody>
      </p:sp>
      <p:graphicFrame>
        <p:nvGraphicFramePr>
          <p:cNvPr id="16" name="表 15"/>
          <p:cNvGraphicFramePr>
            <a:graphicFrameLocks noGrp="1"/>
          </p:cNvGraphicFramePr>
          <p:nvPr/>
        </p:nvGraphicFramePr>
        <p:xfrm>
          <a:off x="205821" y="4462733"/>
          <a:ext cx="6015356" cy="1942320"/>
        </p:xfrm>
        <a:graphic>
          <a:graphicData uri="http://schemas.openxmlformats.org/drawingml/2006/table">
            <a:tbl>
              <a:tblPr>
                <a:tableStyleId>{5C22544A-7EE6-4342-B048-85BDC9FD1C3A}</a:tableStyleId>
              </a:tblPr>
              <a:tblGrid>
                <a:gridCol w="830780">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tblGrid>
              <a:tr h="556523">
                <a:tc>
                  <a:txBody>
                    <a:bodyPr/>
                    <a:lstStyle/>
                    <a:p>
                      <a:pPr algn="ctr" fontAlgn="b"/>
                      <a:r>
                        <a:rPr lang="ja-JP" altLang="en-US" sz="1200" b="0" i="0" u="none" strike="noStrike" dirty="0">
                          <a:solidFill>
                            <a:schemeClr val="tx1">
                              <a:lumMod val="85000"/>
                              <a:lumOff val="1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売上高</a:t>
                      </a:r>
                    </a:p>
                  </a:txBody>
                  <a:tcPr marL="36000" marR="36000" marT="36000" marB="36000" anchor="ctr">
                    <a:solidFill>
                      <a:schemeClr val="bg1">
                        <a:lumMod val="95000"/>
                      </a:schemeClr>
                    </a:solidFill>
                  </a:tcPr>
                </a:tc>
                <a:tc>
                  <a:txBody>
                    <a:bodyPr/>
                    <a:lstStyle/>
                    <a:p>
                      <a:pPr algn="l" fontAlgn="b">
                        <a:spcBef>
                          <a:spcPts val="600"/>
                        </a:spcBef>
                      </a:pPr>
                      <a:r>
                        <a:rPr lang="ja-JP" altLang="en-US"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引き続き関東市場の開拓、高付加価値商品の売上拡大に注力</a:t>
                      </a:r>
                      <a:endParaRPr lang="en-US" altLang="ja-JP"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
                        <a:spcBef>
                          <a:spcPts val="600"/>
                        </a:spcBef>
                      </a:pPr>
                      <a:r>
                        <a:rPr lang="ja-JP" altLang="en-US" sz="1200" b="0" i="0" u="none" strike="noStrike"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新型コロナウイルスの先行き不透明感を考慮し、現時点で不確実な要素は織り込まず</a:t>
                      </a:r>
                      <a:endParaRPr lang="en-US" altLang="ja-JP" sz="1200" b="0" i="0" u="none" strike="noStrike"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solidFill>
                      <a:schemeClr val="bg1">
                        <a:lumMod val="95000"/>
                      </a:schemeClr>
                    </a:solidFill>
                  </a:tcPr>
                </a:tc>
                <a:extLst>
                  <a:ext uri="{0D108BD9-81ED-4DB2-BD59-A6C34878D82A}">
                    <a16:rowId xmlns:a16="http://schemas.microsoft.com/office/drawing/2014/main" val="10000"/>
                  </a:ext>
                </a:extLst>
              </a:tr>
              <a:tr h="1150598">
                <a:tc>
                  <a:txBody>
                    <a:bodyPr/>
                    <a:lstStyle/>
                    <a:p>
                      <a:pPr algn="ctr" fontAlgn="b"/>
                      <a:r>
                        <a:rPr lang="ja-JP" altLang="en-US" sz="1200" b="0" i="0" u="none" strike="noStrike" dirty="0">
                          <a:solidFill>
                            <a:schemeClr val="tx1">
                              <a:lumMod val="85000"/>
                              <a:lumOff val="1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利益</a:t>
                      </a:r>
                    </a:p>
                  </a:txBody>
                  <a:tcPr marL="36000" marR="36000" marT="36000" marB="36000" anchor="ctr">
                    <a:solidFill>
                      <a:schemeClr val="bg1">
                        <a:lumMod val="95000"/>
                      </a:schemeClr>
                    </a:solidFill>
                  </a:tcPr>
                </a:tc>
                <a:tc>
                  <a:txBody>
                    <a:bodyPr/>
                    <a:lstStyle/>
                    <a:p>
                      <a:pPr algn="l" fontAlgn="b"/>
                      <a:r>
                        <a:rPr lang="ja-JP" altLang="en-US"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＜製造費用＞</a:t>
                      </a:r>
                      <a:endParaRPr lang="en-US" altLang="ja-JP"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08038" indent="-808038" algn="l" fontAlgn="b"/>
                      <a:r>
                        <a:rPr lang="ja-JP" altLang="en-US"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①変動費</a:t>
                      </a:r>
                      <a:r>
                        <a:rPr lang="en-US" altLang="ja-JP"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商品の高付加価値化により原材料費等のコストアップを吸収</a:t>
                      </a:r>
                      <a:endParaRPr lang="en-US" altLang="ja-JP"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08038" indent="-808038" algn="l" fontAlgn="b"/>
                      <a:r>
                        <a:rPr lang="ja-JP" altLang="en-US"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②固定費</a:t>
                      </a:r>
                      <a:r>
                        <a:rPr lang="en-US" altLang="ja-JP"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減価償却費はピークアウト</a:t>
                      </a:r>
                      <a:endParaRPr lang="en-US" altLang="ja-JP"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08038" indent="-808038" algn="l" fontAlgn="b"/>
                      <a:r>
                        <a:rPr lang="ja-JP" altLang="en-US"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労務費はほぼ前期並みの計画。売上比率では低下</a:t>
                      </a:r>
                      <a:endParaRPr lang="en-US" altLang="ja-JP"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
                        <a:spcBef>
                          <a:spcPts val="600"/>
                        </a:spcBef>
                      </a:pPr>
                      <a:r>
                        <a:rPr lang="ja-JP" altLang="en-US"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＜販管費＞物流の効率化を進めるなどコスト抑制を図り販管費率は、</a:t>
                      </a:r>
                      <a:r>
                        <a:rPr lang="en-US" altLang="ja-JP"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0.4</a:t>
                      </a:r>
                    </a:p>
                    <a:p>
                      <a:pPr algn="l" fontAlgn="b">
                        <a:spcBef>
                          <a:spcPts val="0"/>
                        </a:spcBef>
                      </a:pPr>
                      <a:r>
                        <a:rPr lang="ja-JP" altLang="en-US"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ポイント改善</a:t>
                      </a:r>
                      <a:endParaRPr lang="en-US" altLang="ja-JP" sz="12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9" name="右矢印 18"/>
          <p:cNvSpPr/>
          <p:nvPr/>
        </p:nvSpPr>
        <p:spPr>
          <a:xfrm>
            <a:off x="2434262" y="3069218"/>
            <a:ext cx="4410490" cy="45005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+268</a:t>
            </a:r>
            <a:endParaRPr kumimoji="1" lang="ja-JP" altLang="en-US"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B11ADE1C-17FA-4C9E-A2B8-7C07B2BC31B8}"/>
              </a:ext>
            </a:extLst>
          </p:cNvPr>
          <p:cNvSpPr txBox="1"/>
          <p:nvPr/>
        </p:nvSpPr>
        <p:spPr>
          <a:xfrm>
            <a:off x="6166970" y="4658888"/>
            <a:ext cx="2637656" cy="276999"/>
          </a:xfrm>
          <a:prstGeom prst="rect">
            <a:avLst/>
          </a:prstGeom>
          <a:noFill/>
        </p:spPr>
        <p:txBody>
          <a:bodyPr wrap="square" rtlCol="0">
            <a:spAutoFit/>
          </a:bodyPr>
          <a:lstStyle/>
          <a:p>
            <a:r>
              <a:rPr kumimoji="1" lang="ja-JP" altLang="en-US" sz="1200" dirty="0">
                <a:solidFill>
                  <a:srgbClr val="C00000"/>
                </a:solidFill>
                <a:latin typeface="メイリオ" panose="020B0604030504040204" pitchFamily="50" charset="-128"/>
                <a:ea typeface="メイリオ" panose="020B0604030504040204" pitchFamily="50" charset="-128"/>
              </a:rPr>
              <a:t>⇒①公表数値を上回るペースで推移</a:t>
            </a:r>
          </a:p>
        </p:txBody>
      </p:sp>
      <p:sp>
        <p:nvSpPr>
          <p:cNvPr id="15" name="テキスト ボックス 14">
            <a:extLst>
              <a:ext uri="{FF2B5EF4-FFF2-40B4-BE49-F238E27FC236}">
                <a16:creationId xmlns:a16="http://schemas.microsoft.com/office/drawing/2014/main" id="{7867C31D-72DE-4E8E-9DC1-7F0DE09ECA42}"/>
              </a:ext>
            </a:extLst>
          </p:cNvPr>
          <p:cNvSpPr txBox="1"/>
          <p:nvPr/>
        </p:nvSpPr>
        <p:spPr>
          <a:xfrm>
            <a:off x="6166970" y="5266765"/>
            <a:ext cx="2637656" cy="276999"/>
          </a:xfrm>
          <a:prstGeom prst="rect">
            <a:avLst/>
          </a:prstGeom>
          <a:noFill/>
        </p:spPr>
        <p:txBody>
          <a:bodyPr wrap="square" rtlCol="0">
            <a:spAutoFit/>
          </a:bodyPr>
          <a:lstStyle/>
          <a:p>
            <a:r>
              <a:rPr kumimoji="1" lang="ja-JP" altLang="en-US" sz="1200" dirty="0">
                <a:solidFill>
                  <a:srgbClr val="C00000"/>
                </a:solidFill>
                <a:latin typeface="メイリオ" panose="020B0604030504040204" pitchFamily="50" charset="-128"/>
                <a:ea typeface="メイリオ" panose="020B0604030504040204" pitchFamily="50" charset="-128"/>
              </a:rPr>
              <a:t>⇒②大豆価格高騰の影響大</a:t>
            </a:r>
          </a:p>
        </p:txBody>
      </p:sp>
      <p:sp>
        <p:nvSpPr>
          <p:cNvPr id="17" name="テキスト ボックス 16">
            <a:extLst>
              <a:ext uri="{FF2B5EF4-FFF2-40B4-BE49-F238E27FC236}">
                <a16:creationId xmlns:a16="http://schemas.microsoft.com/office/drawing/2014/main" id="{781E5DE6-33B0-477D-A5A3-F753B1FDAF02}"/>
              </a:ext>
            </a:extLst>
          </p:cNvPr>
          <p:cNvSpPr txBox="1"/>
          <p:nvPr/>
        </p:nvSpPr>
        <p:spPr>
          <a:xfrm>
            <a:off x="7020273" y="4383073"/>
            <a:ext cx="1438378" cy="276999"/>
          </a:xfrm>
          <a:prstGeom prst="rect">
            <a:avLst/>
          </a:prstGeom>
          <a:noFill/>
        </p:spPr>
        <p:txBody>
          <a:bodyPr wrap="square" rtlCol="0">
            <a:spAutoFit/>
          </a:bodyPr>
          <a:lstStyle/>
          <a:p>
            <a:r>
              <a:rPr kumimoji="1" lang="ja-JP" altLang="en-US" sz="1200" dirty="0">
                <a:solidFill>
                  <a:srgbClr val="C00000"/>
                </a:solidFill>
                <a:latin typeface="メイリオ" panose="020B0604030504040204" pitchFamily="50" charset="-128"/>
                <a:ea typeface="メイリオ" panose="020B0604030504040204" pitchFamily="50" charset="-128"/>
              </a:rPr>
              <a:t>（下期見通し）</a:t>
            </a:r>
          </a:p>
        </p:txBody>
      </p:sp>
      <p:sp>
        <p:nvSpPr>
          <p:cNvPr id="18" name="テキスト ボックス 17">
            <a:extLst>
              <a:ext uri="{FF2B5EF4-FFF2-40B4-BE49-F238E27FC236}">
                <a16:creationId xmlns:a16="http://schemas.microsoft.com/office/drawing/2014/main" id="{76BC72C6-BB4C-48C8-BCFD-25F31636B847}"/>
              </a:ext>
            </a:extLst>
          </p:cNvPr>
          <p:cNvSpPr txBox="1"/>
          <p:nvPr/>
        </p:nvSpPr>
        <p:spPr>
          <a:xfrm>
            <a:off x="6156176" y="5586289"/>
            <a:ext cx="2853680" cy="461665"/>
          </a:xfrm>
          <a:prstGeom prst="rect">
            <a:avLst/>
          </a:prstGeom>
          <a:noFill/>
        </p:spPr>
        <p:txBody>
          <a:bodyPr wrap="square" rtlCol="0">
            <a:spAutoFit/>
          </a:bodyPr>
          <a:lstStyle/>
          <a:p>
            <a:r>
              <a:rPr kumimoji="1" lang="ja-JP" altLang="en-US" sz="1200" dirty="0">
                <a:solidFill>
                  <a:srgbClr val="C00000"/>
                </a:solidFill>
                <a:latin typeface="メイリオ" panose="020B0604030504040204" pitchFamily="50" charset="-128"/>
                <a:ea typeface="メイリオ" panose="020B0604030504040204" pitchFamily="50" charset="-128"/>
              </a:rPr>
              <a:t>⇒③労務費は、引き続き採用にとも</a:t>
            </a:r>
            <a:endParaRPr kumimoji="1" lang="en-US" altLang="ja-JP" sz="1200" dirty="0">
              <a:solidFill>
                <a:srgbClr val="C00000"/>
              </a:solidFill>
              <a:latin typeface="メイリオ" panose="020B0604030504040204" pitchFamily="50" charset="-128"/>
              <a:ea typeface="メイリオ" panose="020B0604030504040204" pitchFamily="50" charset="-128"/>
            </a:endParaRPr>
          </a:p>
          <a:p>
            <a:r>
              <a:rPr lang="ja-JP" altLang="en-US" sz="1200" dirty="0">
                <a:solidFill>
                  <a:srgbClr val="C00000"/>
                </a:solidFill>
                <a:latin typeface="メイリオ" panose="020B0604030504040204" pitchFamily="50" charset="-128"/>
                <a:ea typeface="メイリオ" panose="020B0604030504040204" pitchFamily="50" charset="-128"/>
              </a:rPr>
              <a:t>　　</a:t>
            </a:r>
            <a:r>
              <a:rPr kumimoji="1" lang="ja-JP" altLang="en-US" sz="1200" dirty="0">
                <a:solidFill>
                  <a:srgbClr val="C00000"/>
                </a:solidFill>
                <a:latin typeface="メイリオ" panose="020B0604030504040204" pitchFamily="50" charset="-128"/>
                <a:ea typeface="メイリオ" panose="020B0604030504040204" pitchFamily="50" charset="-128"/>
              </a:rPr>
              <a:t>なうコストの上昇が続く</a:t>
            </a:r>
          </a:p>
        </p:txBody>
      </p:sp>
      <p:cxnSp>
        <p:nvCxnSpPr>
          <p:cNvPr id="20" name="直線コネクタ 19">
            <a:extLst>
              <a:ext uri="{FF2B5EF4-FFF2-40B4-BE49-F238E27FC236}">
                <a16:creationId xmlns:a16="http://schemas.microsoft.com/office/drawing/2014/main" id="{FF9F08C8-11BF-4EBE-93FF-E5E702B15F6B}"/>
              </a:ext>
            </a:extLst>
          </p:cNvPr>
          <p:cNvCxnSpPr>
            <a:cxnSpLocks/>
          </p:cNvCxnSpPr>
          <p:nvPr/>
        </p:nvCxnSpPr>
        <p:spPr>
          <a:xfrm>
            <a:off x="6221177" y="6047954"/>
            <a:ext cx="278867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353904A-D973-4C18-8FD3-BEAF7B126A44}"/>
              </a:ext>
            </a:extLst>
          </p:cNvPr>
          <p:cNvSpPr txBox="1"/>
          <p:nvPr/>
        </p:nvSpPr>
        <p:spPr>
          <a:xfrm>
            <a:off x="6170430" y="6128234"/>
            <a:ext cx="2767749" cy="461665"/>
          </a:xfrm>
          <a:prstGeom prst="rect">
            <a:avLst/>
          </a:prstGeom>
          <a:noFill/>
        </p:spPr>
        <p:txBody>
          <a:bodyPr wrap="square" rtlCol="0">
            <a:spAutoFit/>
          </a:bodyPr>
          <a:lstStyle/>
          <a:p>
            <a:r>
              <a:rPr kumimoji="1" lang="ja-JP" altLang="en-US" sz="1200" dirty="0">
                <a:solidFill>
                  <a:srgbClr val="C00000"/>
                </a:solidFill>
                <a:latin typeface="メイリオ" panose="020B0604030504040204" pitchFamily="50" charset="-128"/>
                <a:ea typeface="メイリオ" panose="020B0604030504040204" pitchFamily="50" charset="-128"/>
              </a:rPr>
              <a:t>①</a:t>
            </a:r>
            <a:r>
              <a:rPr kumimoji="1" lang="en-US" altLang="ja-JP" sz="1200" dirty="0">
                <a:solidFill>
                  <a:srgbClr val="C00000"/>
                </a:solidFill>
                <a:latin typeface="メイリオ" panose="020B0604030504040204" pitchFamily="50" charset="-128"/>
                <a:ea typeface="メイリオ" panose="020B0604030504040204" pitchFamily="50" charset="-128"/>
              </a:rPr>
              <a:t>~</a:t>
            </a:r>
            <a:r>
              <a:rPr kumimoji="1" lang="ja-JP" altLang="en-US" sz="1200" dirty="0">
                <a:solidFill>
                  <a:srgbClr val="C00000"/>
                </a:solidFill>
                <a:latin typeface="メイリオ" panose="020B0604030504040204" pitchFamily="50" charset="-128"/>
                <a:ea typeface="メイリオ" panose="020B0604030504040204" pitchFamily="50" charset="-128"/>
              </a:rPr>
              <a:t>③により通期営業利益</a:t>
            </a:r>
            <a:r>
              <a:rPr kumimoji="1" lang="en-US" altLang="ja-JP" sz="1200" dirty="0">
                <a:solidFill>
                  <a:srgbClr val="C00000"/>
                </a:solidFill>
                <a:latin typeface="メイリオ" panose="020B0604030504040204" pitchFamily="50" charset="-128"/>
                <a:ea typeface="メイリオ" panose="020B0604030504040204" pitchFamily="50" charset="-128"/>
              </a:rPr>
              <a:t>10</a:t>
            </a:r>
            <a:r>
              <a:rPr kumimoji="1" lang="ja-JP" altLang="en-US" sz="1200" dirty="0">
                <a:solidFill>
                  <a:srgbClr val="C00000"/>
                </a:solidFill>
                <a:latin typeface="メイリオ" panose="020B0604030504040204" pitchFamily="50" charset="-128"/>
                <a:ea typeface="メイリオ" panose="020B0604030504040204" pitchFamily="50" charset="-128"/>
              </a:rPr>
              <a:t>億円の確保を目指す</a:t>
            </a:r>
          </a:p>
        </p:txBody>
      </p:sp>
    </p:spTree>
    <p:extLst>
      <p:ext uri="{BB962C8B-B14F-4D97-AF65-F5344CB8AC3E}">
        <p14:creationId xmlns:p14="http://schemas.microsoft.com/office/powerpoint/2010/main" val="2292176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下期</a:t>
            </a:r>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の重点施策</a:t>
            </a:r>
          </a:p>
        </p:txBody>
      </p:sp>
      <p:sp>
        <p:nvSpPr>
          <p:cNvPr id="4" name="スライド番号プレースホルダー 3"/>
          <p:cNvSpPr>
            <a:spLocks noGrp="1"/>
          </p:cNvSpPr>
          <p:nvPr>
            <p:ph type="sldNum" sz="quarter" idx="12"/>
          </p:nvPr>
        </p:nvSpPr>
        <p:spPr>
          <a:xfrm>
            <a:off x="6912260" y="6399330"/>
            <a:ext cx="2133600" cy="365125"/>
          </a:xfrm>
        </p:spPr>
        <p:txBody>
          <a:bodyPr/>
          <a:lstStyle/>
          <a:p>
            <a:r>
              <a:rPr kumimoji="1" lang="en-US" altLang="ja-JP" dirty="0"/>
              <a:t>21</a:t>
            </a:r>
            <a:endParaRPr kumimoji="1" lang="ja-JP" altLang="en-US" dirty="0"/>
          </a:p>
        </p:txBody>
      </p:sp>
      <p:sp>
        <p:nvSpPr>
          <p:cNvPr id="5" name="テキスト ボックス 4">
            <a:extLst>
              <a:ext uri="{FF2B5EF4-FFF2-40B4-BE49-F238E27FC236}">
                <a16:creationId xmlns:a16="http://schemas.microsoft.com/office/drawing/2014/main" id="{472229DC-F032-4423-8140-269074758AE3}"/>
              </a:ext>
            </a:extLst>
          </p:cNvPr>
          <p:cNvSpPr txBox="1"/>
          <p:nvPr/>
        </p:nvSpPr>
        <p:spPr>
          <a:xfrm>
            <a:off x="404900" y="1428452"/>
            <a:ext cx="8640960" cy="4324261"/>
          </a:xfrm>
          <a:prstGeom prst="rect">
            <a:avLst/>
          </a:prstGeom>
          <a:noFill/>
        </p:spPr>
        <p:txBody>
          <a:bodyPr wrap="square" rtlCol="0">
            <a:spAutoFit/>
          </a:bodyPr>
          <a:lstStyle/>
          <a:p>
            <a:r>
              <a:rPr lang="ja-JP" altLang="en-US"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①大豆価格の高騰、ユーティリティコストのアップへの対応</a:t>
            </a:r>
            <a:endParaRPr lang="en-US" altLang="ja-JP"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spcBef>
                <a:spcPts val="600"/>
              </a:spcBef>
              <a:buBlip>
                <a:blip r:embed="rId3"/>
              </a:buBlip>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大豆価格は現在も上昇を続けており、下期以降さらなるコストアップ要因となる</a:t>
            </a:r>
            <a:endPar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spcBef>
                <a:spcPts val="600"/>
              </a:spcBef>
              <a:buBlip>
                <a:blip r:embed="rId3"/>
              </a:buBlip>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単純な値上げは行わず、取引先が受け入れやすいブラッシュアップ（豆乳濃度の引き上げ、食感の改善等）による販売単価アップを図り、期初計画利益を確保する</a:t>
            </a:r>
            <a:endPar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spcBef>
                <a:spcPts val="600"/>
              </a:spcBef>
              <a:buBlip>
                <a:blip r:embed="rId3"/>
              </a:buBlip>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低採算取引における価格是正の取り組みも継続</a:t>
            </a:r>
            <a:endPar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1">
              <a:spcBef>
                <a:spcPts val="600"/>
              </a:spcBef>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②関東圏でのさらなる拡販　　</a:t>
            </a:r>
            <a:endParaRPr lang="en-US" altLang="ja-JP"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spcBef>
                <a:spcPts val="600"/>
              </a:spcBef>
              <a:buBlip>
                <a:blip r:embed="rId3"/>
              </a:buBlip>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引き続き</a:t>
            </a:r>
            <a:r>
              <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中心の商談ながらプロモーションを強化</a:t>
            </a:r>
            <a:endPar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spcBef>
                <a:spcPts val="600"/>
              </a:spcBef>
              <a:buBlip>
                <a:blip r:embed="rId3"/>
              </a:buBlip>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べに花油使用の刻み揚げ等の新商品、カット</a:t>
            </a:r>
            <a:r>
              <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3P</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豆腐等当社にしかできない中～高価格帯商品の拡大　　</a:t>
            </a:r>
            <a:endPar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1">
              <a:spcBef>
                <a:spcPts val="600"/>
              </a:spcBef>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lvl="2" indent="-457200"/>
            <a:r>
              <a:rPr lang="ja-JP" altLang="en-US"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③新商品・リニューアル商品の販売強化　　</a:t>
            </a:r>
            <a:endParaRPr lang="en-US" altLang="ja-JP"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spcBef>
                <a:spcPts val="600"/>
              </a:spcBef>
              <a:buBlip>
                <a:blip r:embed="rId3"/>
              </a:buBlip>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消費者ニーズの変化に対応した商品開発</a:t>
            </a:r>
            <a:endPar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spcBef>
                <a:spcPts val="600"/>
              </a:spcBef>
              <a:buBlip>
                <a:blip r:embed="rId3"/>
              </a:buBlip>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新商品の開発とともに、既存商品のリニューアルも積極的に実施</a:t>
            </a:r>
          </a:p>
        </p:txBody>
      </p:sp>
    </p:spTree>
    <p:extLst>
      <p:ext uri="{BB962C8B-B14F-4D97-AF65-F5344CB8AC3E}">
        <p14:creationId xmlns:p14="http://schemas.microsoft.com/office/powerpoint/2010/main" val="3229263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今期投入の新商品・リニューアル商品</a:t>
            </a:r>
            <a:endPar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6912260" y="6399330"/>
            <a:ext cx="2133600" cy="365125"/>
          </a:xfrm>
        </p:spPr>
        <p:txBody>
          <a:bodyPr/>
          <a:lstStyle/>
          <a:p>
            <a:r>
              <a:rPr kumimoji="1" lang="en-US" altLang="ja-JP" dirty="0"/>
              <a:t>22</a:t>
            </a:r>
            <a:endParaRPr kumimoji="1" lang="ja-JP" altLang="en-US" dirty="0"/>
          </a:p>
        </p:txBody>
      </p:sp>
      <p:pic>
        <p:nvPicPr>
          <p:cNvPr id="7" name="図 6">
            <a:extLst>
              <a:ext uri="{FF2B5EF4-FFF2-40B4-BE49-F238E27FC236}">
                <a16:creationId xmlns:a16="http://schemas.microsoft.com/office/drawing/2014/main" id="{D4060DA9-B0EF-4C63-B463-B4050E6163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19" y="1827123"/>
            <a:ext cx="1874595" cy="1963078"/>
          </a:xfrm>
          <a:prstGeom prst="rect">
            <a:avLst/>
          </a:prstGeom>
        </p:spPr>
      </p:pic>
      <p:pic>
        <p:nvPicPr>
          <p:cNvPr id="9" name="図 8">
            <a:extLst>
              <a:ext uri="{FF2B5EF4-FFF2-40B4-BE49-F238E27FC236}">
                <a16:creationId xmlns:a16="http://schemas.microsoft.com/office/drawing/2014/main" id="{6D4D8D80-46E6-4AB7-9B75-B4A97C16BCF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39552" y="4744158"/>
            <a:ext cx="2789172" cy="1960629"/>
          </a:xfrm>
          <a:prstGeom prst="rect">
            <a:avLst/>
          </a:prstGeom>
        </p:spPr>
      </p:pic>
      <p:pic>
        <p:nvPicPr>
          <p:cNvPr id="10" name="図 9">
            <a:extLst>
              <a:ext uri="{FF2B5EF4-FFF2-40B4-BE49-F238E27FC236}">
                <a16:creationId xmlns:a16="http://schemas.microsoft.com/office/drawing/2014/main" id="{70015759-511D-4B19-85DD-CF40A88543F0}"/>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29476" y="1587392"/>
            <a:ext cx="1847097" cy="2459634"/>
          </a:xfrm>
          <a:prstGeom prst="rect">
            <a:avLst/>
          </a:prstGeom>
        </p:spPr>
      </p:pic>
      <p:pic>
        <p:nvPicPr>
          <p:cNvPr id="11" name="図 10">
            <a:extLst>
              <a:ext uri="{FF2B5EF4-FFF2-40B4-BE49-F238E27FC236}">
                <a16:creationId xmlns:a16="http://schemas.microsoft.com/office/drawing/2014/main" id="{95A7F24F-6910-4220-A30E-E9291E3235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46671" y="1549531"/>
            <a:ext cx="2252869" cy="2355068"/>
          </a:xfrm>
          <a:prstGeom prst="rect">
            <a:avLst/>
          </a:prstGeom>
        </p:spPr>
      </p:pic>
      <p:sp>
        <p:nvSpPr>
          <p:cNvPr id="16" name="正方形/長方形 15">
            <a:extLst>
              <a:ext uri="{FF2B5EF4-FFF2-40B4-BE49-F238E27FC236}">
                <a16:creationId xmlns:a16="http://schemas.microsoft.com/office/drawing/2014/main" id="{5AC625D2-4C65-406F-8FF0-6BBD3A4C299A}"/>
              </a:ext>
            </a:extLst>
          </p:cNvPr>
          <p:cNvSpPr/>
          <p:nvPr/>
        </p:nvSpPr>
        <p:spPr>
          <a:xfrm>
            <a:off x="323528" y="1107508"/>
            <a:ext cx="8640960" cy="3179907"/>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616990A-8885-449D-83E1-75A7DFA5BD3E}"/>
              </a:ext>
            </a:extLst>
          </p:cNvPr>
          <p:cNvSpPr/>
          <p:nvPr/>
        </p:nvSpPr>
        <p:spPr>
          <a:xfrm>
            <a:off x="323527" y="4369791"/>
            <a:ext cx="8640959" cy="2299569"/>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74059AD-8435-43C6-8BBE-BCDBB149D516}"/>
              </a:ext>
            </a:extLst>
          </p:cNvPr>
          <p:cNvSpPr txBox="1"/>
          <p:nvPr/>
        </p:nvSpPr>
        <p:spPr>
          <a:xfrm>
            <a:off x="107504" y="1700808"/>
            <a:ext cx="430887" cy="1872208"/>
          </a:xfrm>
          <a:prstGeom prst="rect">
            <a:avLst/>
          </a:prstGeom>
          <a:solidFill>
            <a:srgbClr val="C00000"/>
          </a:solidFill>
        </p:spPr>
        <p:txBody>
          <a:bodyPr vert="eaVert" wrap="square" rtlCol="0" anchor="ctr">
            <a:noAutofit/>
          </a:bodyPr>
          <a:lstStyle/>
          <a:p>
            <a:pPr algn="ctr"/>
            <a:r>
              <a:rPr kumimoji="1" lang="ja-JP" altLang="en-US" sz="1600" dirty="0">
                <a:solidFill>
                  <a:schemeClr val="bg1"/>
                </a:solidFill>
                <a:latin typeface="メイリオ" panose="020B0604030504040204" pitchFamily="50" charset="-128"/>
                <a:ea typeface="メイリオ" panose="020B0604030504040204" pitchFamily="50" charset="-128"/>
              </a:rPr>
              <a:t>新商品</a:t>
            </a:r>
          </a:p>
        </p:txBody>
      </p:sp>
      <p:sp>
        <p:nvSpPr>
          <p:cNvPr id="19" name="テキスト ボックス 18">
            <a:extLst>
              <a:ext uri="{FF2B5EF4-FFF2-40B4-BE49-F238E27FC236}">
                <a16:creationId xmlns:a16="http://schemas.microsoft.com/office/drawing/2014/main" id="{75E11187-F1A9-42AF-AE35-DBBE4370B775}"/>
              </a:ext>
            </a:extLst>
          </p:cNvPr>
          <p:cNvSpPr txBox="1"/>
          <p:nvPr/>
        </p:nvSpPr>
        <p:spPr>
          <a:xfrm>
            <a:off x="107504" y="4644370"/>
            <a:ext cx="430887" cy="1674186"/>
          </a:xfrm>
          <a:prstGeom prst="rect">
            <a:avLst/>
          </a:prstGeom>
          <a:solidFill>
            <a:srgbClr val="C00000"/>
          </a:solidFill>
        </p:spPr>
        <p:txBody>
          <a:bodyPr vert="eaVert" wrap="square" rtlCol="0" anchor="ctr">
            <a:noAutofit/>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リニューアル商品</a:t>
            </a:r>
          </a:p>
        </p:txBody>
      </p:sp>
      <p:sp>
        <p:nvSpPr>
          <p:cNvPr id="20" name="四角形: 角を丸くする 19">
            <a:extLst>
              <a:ext uri="{FF2B5EF4-FFF2-40B4-BE49-F238E27FC236}">
                <a16:creationId xmlns:a16="http://schemas.microsoft.com/office/drawing/2014/main" id="{8E138600-7002-469B-BE63-AEC7D2D0C4E5}"/>
              </a:ext>
            </a:extLst>
          </p:cNvPr>
          <p:cNvSpPr/>
          <p:nvPr/>
        </p:nvSpPr>
        <p:spPr>
          <a:xfrm>
            <a:off x="538392" y="1282138"/>
            <a:ext cx="1808012" cy="40244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味染みのいいきざみ揚げ</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（乾燥刻み揚げ）</a:t>
            </a:r>
          </a:p>
        </p:txBody>
      </p:sp>
      <p:sp>
        <p:nvSpPr>
          <p:cNvPr id="21" name="四角形: 角を丸くする 20">
            <a:extLst>
              <a:ext uri="{FF2B5EF4-FFF2-40B4-BE49-F238E27FC236}">
                <a16:creationId xmlns:a16="http://schemas.microsoft.com/office/drawing/2014/main" id="{2ADBB94C-50AC-4A63-8EAE-EC42EE611075}"/>
              </a:ext>
            </a:extLst>
          </p:cNvPr>
          <p:cNvSpPr/>
          <p:nvPr/>
        </p:nvSpPr>
        <p:spPr>
          <a:xfrm>
            <a:off x="2545846" y="1290185"/>
            <a:ext cx="1512169" cy="3942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W</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デラックス</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（極厚油揚げ）</a:t>
            </a:r>
          </a:p>
        </p:txBody>
      </p:sp>
      <p:sp>
        <p:nvSpPr>
          <p:cNvPr id="22" name="四角形: 角を丸くする 21">
            <a:extLst>
              <a:ext uri="{FF2B5EF4-FFF2-40B4-BE49-F238E27FC236}">
                <a16:creationId xmlns:a16="http://schemas.microsoft.com/office/drawing/2014/main" id="{B3A87845-C435-4EFA-9812-F93A867FAFC9}"/>
              </a:ext>
            </a:extLst>
          </p:cNvPr>
          <p:cNvSpPr/>
          <p:nvPr/>
        </p:nvSpPr>
        <p:spPr>
          <a:xfrm>
            <a:off x="4572000" y="1290185"/>
            <a:ext cx="2088232" cy="3942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北海道産とよまさり</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320g</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カット豆腐）</a:t>
            </a:r>
          </a:p>
        </p:txBody>
      </p:sp>
      <p:sp>
        <p:nvSpPr>
          <p:cNvPr id="23" name="四角形: 角を丸くする 22">
            <a:extLst>
              <a:ext uri="{FF2B5EF4-FFF2-40B4-BE49-F238E27FC236}">
                <a16:creationId xmlns:a16="http://schemas.microsoft.com/office/drawing/2014/main" id="{FF8280A2-1671-431C-A6FC-A6EB808DE2D2}"/>
              </a:ext>
            </a:extLst>
          </p:cNvPr>
          <p:cNvSpPr/>
          <p:nvPr/>
        </p:nvSpPr>
        <p:spPr>
          <a:xfrm>
            <a:off x="7138536" y="1272859"/>
            <a:ext cx="1681936" cy="3942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機能性おからパウダー</a:t>
            </a:r>
          </a:p>
        </p:txBody>
      </p:sp>
      <p:sp>
        <p:nvSpPr>
          <p:cNvPr id="24" name="四角形: 角を丸くする 23">
            <a:extLst>
              <a:ext uri="{FF2B5EF4-FFF2-40B4-BE49-F238E27FC236}">
                <a16:creationId xmlns:a16="http://schemas.microsoft.com/office/drawing/2014/main" id="{9B686173-E622-403C-AB86-977C523F9B57}"/>
              </a:ext>
            </a:extLst>
          </p:cNvPr>
          <p:cNvSpPr/>
          <p:nvPr/>
        </p:nvSpPr>
        <p:spPr>
          <a:xfrm>
            <a:off x="919527" y="4437862"/>
            <a:ext cx="2090758" cy="40244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もっちりやわらか絹厚揚げ</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（絹厚揚げ）</a:t>
            </a:r>
          </a:p>
        </p:txBody>
      </p:sp>
      <p:sp>
        <p:nvSpPr>
          <p:cNvPr id="26" name="四角形: 角を丸くする 25">
            <a:extLst>
              <a:ext uri="{FF2B5EF4-FFF2-40B4-BE49-F238E27FC236}">
                <a16:creationId xmlns:a16="http://schemas.microsoft.com/office/drawing/2014/main" id="{0CCD2210-8132-4FE0-A5E4-05FB06453615}"/>
              </a:ext>
            </a:extLst>
          </p:cNvPr>
          <p:cNvSpPr/>
          <p:nvPr/>
        </p:nvSpPr>
        <p:spPr>
          <a:xfrm>
            <a:off x="3485320" y="4456930"/>
            <a:ext cx="1990062" cy="40244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カット</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3P</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（絹・木綿）</a:t>
            </a:r>
          </a:p>
        </p:txBody>
      </p:sp>
      <p:sp>
        <p:nvSpPr>
          <p:cNvPr id="3" name="テキスト ボックス 2">
            <a:extLst>
              <a:ext uri="{FF2B5EF4-FFF2-40B4-BE49-F238E27FC236}">
                <a16:creationId xmlns:a16="http://schemas.microsoft.com/office/drawing/2014/main" id="{B57CF209-4B53-438A-A8F2-C394079CA509}"/>
              </a:ext>
            </a:extLst>
          </p:cNvPr>
          <p:cNvSpPr txBox="1"/>
          <p:nvPr/>
        </p:nvSpPr>
        <p:spPr>
          <a:xfrm>
            <a:off x="676093" y="3782146"/>
            <a:ext cx="1833280" cy="400110"/>
          </a:xfrm>
          <a:prstGeom prst="rect">
            <a:avLst/>
          </a:prstGeom>
          <a:noFill/>
        </p:spPr>
        <p:txBody>
          <a:bodyPr wrap="square" rtlCol="0">
            <a:spAutoFit/>
          </a:bodyPr>
          <a:lstStyle/>
          <a:p>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独自の乾燥技術で常温保存で消費期限</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180</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日を実現</a:t>
            </a:r>
          </a:p>
        </p:txBody>
      </p:sp>
      <p:sp>
        <p:nvSpPr>
          <p:cNvPr id="27" name="テキスト ボックス 26">
            <a:extLst>
              <a:ext uri="{FF2B5EF4-FFF2-40B4-BE49-F238E27FC236}">
                <a16:creationId xmlns:a16="http://schemas.microsoft.com/office/drawing/2014/main" id="{354B1A11-6F7A-434F-B250-109D3397F645}"/>
              </a:ext>
            </a:extLst>
          </p:cNvPr>
          <p:cNvSpPr txBox="1"/>
          <p:nvPr/>
        </p:nvSpPr>
        <p:spPr>
          <a:xfrm>
            <a:off x="2663245" y="3790201"/>
            <a:ext cx="1803733" cy="415498"/>
          </a:xfrm>
          <a:prstGeom prst="rect">
            <a:avLst/>
          </a:prstGeom>
          <a:noFill/>
        </p:spPr>
        <p:txBody>
          <a:bodyPr wrap="square" rtlCol="0">
            <a:spAutoFit/>
          </a:bodyPr>
          <a:lstStyle/>
          <a:p>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通常の</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倍の厚みの油揚げ（当社比）をお手頃価格で</a:t>
            </a:r>
          </a:p>
        </p:txBody>
      </p:sp>
      <p:sp>
        <p:nvSpPr>
          <p:cNvPr id="30" name="テキスト ボックス 29">
            <a:extLst>
              <a:ext uri="{FF2B5EF4-FFF2-40B4-BE49-F238E27FC236}">
                <a16:creationId xmlns:a16="http://schemas.microsoft.com/office/drawing/2014/main" id="{F73A844B-0382-48D2-AB1D-249DFD21613C}"/>
              </a:ext>
            </a:extLst>
          </p:cNvPr>
          <p:cNvSpPr txBox="1"/>
          <p:nvPr/>
        </p:nvSpPr>
        <p:spPr>
          <a:xfrm>
            <a:off x="4615091" y="3774181"/>
            <a:ext cx="2283466" cy="400110"/>
          </a:xfrm>
          <a:prstGeom prst="rect">
            <a:avLst/>
          </a:prstGeom>
          <a:noFill/>
        </p:spPr>
        <p:txBody>
          <a:bodyPr wrap="square" rtlCol="0">
            <a:spAutoFit/>
          </a:bodyPr>
          <a:lstStyle/>
          <a:p>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北海道産大豆「トヨマサリ」</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100%</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使用。低温熟成で甘みが増す製法</a:t>
            </a:r>
          </a:p>
        </p:txBody>
      </p:sp>
      <p:sp>
        <p:nvSpPr>
          <p:cNvPr id="31" name="テキスト ボックス 30">
            <a:extLst>
              <a:ext uri="{FF2B5EF4-FFF2-40B4-BE49-F238E27FC236}">
                <a16:creationId xmlns:a16="http://schemas.microsoft.com/office/drawing/2014/main" id="{B720FACD-4D98-4E30-8465-386A32720438}"/>
              </a:ext>
            </a:extLst>
          </p:cNvPr>
          <p:cNvSpPr txBox="1"/>
          <p:nvPr/>
        </p:nvSpPr>
        <p:spPr>
          <a:xfrm>
            <a:off x="7066529" y="3737590"/>
            <a:ext cx="1880563" cy="553998"/>
          </a:xfrm>
          <a:prstGeom prst="rect">
            <a:avLst/>
          </a:prstGeom>
          <a:noFill/>
        </p:spPr>
        <p:txBody>
          <a:bodyPr wrap="square" rtlCol="0">
            <a:spAutoFit/>
          </a:bodyPr>
          <a:lstStyle/>
          <a:p>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ブラックジンジャー由来の成分を配合し、機能性食品表示を取得</a:t>
            </a:r>
          </a:p>
        </p:txBody>
      </p:sp>
      <p:grpSp>
        <p:nvGrpSpPr>
          <p:cNvPr id="25" name="グループ化 24">
            <a:extLst>
              <a:ext uri="{FF2B5EF4-FFF2-40B4-BE49-F238E27FC236}">
                <a16:creationId xmlns:a16="http://schemas.microsoft.com/office/drawing/2014/main" id="{FAF148ED-9E1D-41C8-A42A-FF33F0F40516}"/>
              </a:ext>
            </a:extLst>
          </p:cNvPr>
          <p:cNvGrpSpPr/>
          <p:nvPr/>
        </p:nvGrpSpPr>
        <p:grpSpPr>
          <a:xfrm>
            <a:off x="2784112" y="4670039"/>
            <a:ext cx="3748685" cy="2328584"/>
            <a:chOff x="3059832" y="4405699"/>
            <a:chExt cx="2924155" cy="1713203"/>
          </a:xfrm>
        </p:grpSpPr>
        <p:pic>
          <p:nvPicPr>
            <p:cNvPr id="12" name="図 11">
              <a:extLst>
                <a:ext uri="{FF2B5EF4-FFF2-40B4-BE49-F238E27FC236}">
                  <a16:creationId xmlns:a16="http://schemas.microsoft.com/office/drawing/2014/main" id="{F628AA36-415E-4462-91FD-4B1DDF672A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59832" y="4405699"/>
              <a:ext cx="2013088" cy="1523354"/>
            </a:xfrm>
            <a:prstGeom prst="rect">
              <a:avLst/>
            </a:prstGeom>
          </p:spPr>
        </p:pic>
        <p:pic>
          <p:nvPicPr>
            <p:cNvPr id="13" name="図 12">
              <a:extLst>
                <a:ext uri="{FF2B5EF4-FFF2-40B4-BE49-F238E27FC236}">
                  <a16:creationId xmlns:a16="http://schemas.microsoft.com/office/drawing/2014/main" id="{8668DC04-0E89-403F-91CD-27E5109572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46941" y="4505351"/>
              <a:ext cx="2137046" cy="1613551"/>
            </a:xfrm>
            <a:prstGeom prst="rect">
              <a:avLst/>
            </a:prstGeom>
          </p:spPr>
        </p:pic>
      </p:grpSp>
      <p:sp>
        <p:nvSpPr>
          <p:cNvPr id="33" name="テキスト ボックス 29">
            <a:extLst>
              <a:ext uri="{FF2B5EF4-FFF2-40B4-BE49-F238E27FC236}">
                <a16:creationId xmlns:a16="http://schemas.microsoft.com/office/drawing/2014/main" id="{AAAF1E63-900C-40D8-971B-8CA2B4F10127}"/>
              </a:ext>
            </a:extLst>
          </p:cNvPr>
          <p:cNvSpPr txBox="1"/>
          <p:nvPr/>
        </p:nvSpPr>
        <p:spPr>
          <a:xfrm>
            <a:off x="6080838" y="5756044"/>
            <a:ext cx="2739634" cy="8565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メイリオ" panose="020B0604030504040204" pitchFamily="50" charset="-128"/>
                <a:ea typeface="メイリオ" panose="020B0604030504040204" pitchFamily="50" charset="-128"/>
              </a:rPr>
              <a:t>大豆たんぱくをより豊富に含む大豆を使用した商品へリニューアル</a:t>
            </a:r>
            <a:endParaRPr kumimoji="1" lang="en-US" altLang="ja-JP" sz="1000" dirty="0">
              <a:latin typeface="メイリオ" panose="020B0604030504040204" pitchFamily="50" charset="-128"/>
              <a:ea typeface="メイリオ" panose="020B0604030504040204" pitchFamily="50" charset="-128"/>
            </a:endParaRPr>
          </a:p>
          <a:p>
            <a:pPr>
              <a:spcBef>
                <a:spcPts val="600"/>
              </a:spcBef>
            </a:pPr>
            <a:r>
              <a:rPr kumimoji="1" lang="ja-JP" altLang="en-US" sz="1000" dirty="0">
                <a:latin typeface="メイリオ" panose="020B0604030504040204" pitchFamily="50" charset="-128"/>
                <a:ea typeface="メイリオ" panose="020B0604030504040204" pitchFamily="50" charset="-128"/>
              </a:rPr>
              <a:t>大豆たんぱくロゴを作成し、他社製品との差別化を図る</a:t>
            </a:r>
            <a:endParaRPr kumimoji="1" lang="en-US" altLang="ja-JP" sz="10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1B1382D0-4D57-4B67-8C74-B59F8CDF54CA}"/>
              </a:ext>
            </a:extLst>
          </p:cNvPr>
          <p:cNvPicPr>
            <a:picLocks noChangeAspect="1"/>
          </p:cNvPicPr>
          <p:nvPr/>
        </p:nvPicPr>
        <p:blipFill>
          <a:blip r:embed="rId11"/>
          <a:stretch>
            <a:fillRect/>
          </a:stretch>
        </p:blipFill>
        <p:spPr>
          <a:xfrm>
            <a:off x="6532797" y="4476158"/>
            <a:ext cx="1549364" cy="1208666"/>
          </a:xfrm>
          <a:prstGeom prst="rect">
            <a:avLst/>
          </a:prstGeom>
        </p:spPr>
      </p:pic>
      <p:pic>
        <p:nvPicPr>
          <p:cNvPr id="5" name="図 4">
            <a:extLst>
              <a:ext uri="{FF2B5EF4-FFF2-40B4-BE49-F238E27FC236}">
                <a16:creationId xmlns:a16="http://schemas.microsoft.com/office/drawing/2014/main" id="{09FBCEFA-1AAB-4EC7-BA62-CDFE5C749CC2}"/>
              </a:ext>
            </a:extLst>
          </p:cNvPr>
          <p:cNvPicPr>
            <a:picLocks noChangeAspect="1"/>
          </p:cNvPicPr>
          <p:nvPr/>
        </p:nvPicPr>
        <p:blipFill>
          <a:blip r:embed="rId12"/>
          <a:stretch>
            <a:fillRect/>
          </a:stretch>
        </p:blipFill>
        <p:spPr>
          <a:xfrm>
            <a:off x="4121857" y="1913196"/>
            <a:ext cx="3029512" cy="1717839"/>
          </a:xfrm>
          <a:prstGeom prst="rect">
            <a:avLst/>
          </a:prstGeom>
        </p:spPr>
      </p:pic>
    </p:spTree>
    <p:extLst>
      <p:ext uri="{BB962C8B-B14F-4D97-AF65-F5344CB8AC3E}">
        <p14:creationId xmlns:p14="http://schemas.microsoft.com/office/powerpoint/2010/main" val="703443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kumimoji="1" lang="en-US" altLang="ja-JP" dirty="0"/>
              <a:t>23</a:t>
            </a:r>
            <a:endParaRPr kumimoji="1" lang="ja-JP" altLang="en-US" dirty="0"/>
          </a:p>
        </p:txBody>
      </p:sp>
      <p:sp>
        <p:nvSpPr>
          <p:cNvPr id="18" name="正方形/長方形 17">
            <a:extLst>
              <a:ext uri="{FF2B5EF4-FFF2-40B4-BE49-F238E27FC236}">
                <a16:creationId xmlns:a16="http://schemas.microsoft.com/office/drawing/2014/main" id="{716877D3-ABBF-4ACD-AF08-CF34E209A9CC}"/>
              </a:ext>
            </a:extLst>
          </p:cNvPr>
          <p:cNvSpPr/>
          <p:nvPr/>
        </p:nvSpPr>
        <p:spPr>
          <a:xfrm>
            <a:off x="4982653" y="4318322"/>
            <a:ext cx="4128323" cy="235103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B6E2F1E7-40C7-4794-9D86-1789CBA185DF}"/>
              </a:ext>
            </a:extLst>
          </p:cNvPr>
          <p:cNvSpPr/>
          <p:nvPr/>
        </p:nvSpPr>
        <p:spPr>
          <a:xfrm>
            <a:off x="33025" y="4318322"/>
            <a:ext cx="4892786" cy="235103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idx="4294967295"/>
          </p:nvPr>
        </p:nvSpPr>
        <p:spPr>
          <a:xfrm>
            <a:off x="0" y="332656"/>
            <a:ext cx="7596336" cy="634082"/>
          </a:xfrm>
        </p:spPr>
        <p:txBody>
          <a:bodyPr>
            <a:normAutofit fontScale="90000"/>
          </a:bodyPr>
          <a:lstStyle/>
          <a:p>
            <a:pPr algn="l"/>
            <a:r>
              <a:rPr kumimoji="1" lang="en-US" altLang="ja-JP"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SDGs</a:t>
            </a:r>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への取り組み①　省エネルギー事業への参画</a:t>
            </a:r>
          </a:p>
        </p:txBody>
      </p:sp>
      <p:sp>
        <p:nvSpPr>
          <p:cNvPr id="43" name="テキスト ボックス 42">
            <a:extLst>
              <a:ext uri="{FF2B5EF4-FFF2-40B4-BE49-F238E27FC236}">
                <a16:creationId xmlns:a16="http://schemas.microsoft.com/office/drawing/2014/main" id="{63E37FD9-9800-47AA-B596-F045C349ABEA}"/>
              </a:ext>
            </a:extLst>
          </p:cNvPr>
          <p:cNvSpPr txBox="1"/>
          <p:nvPr/>
        </p:nvSpPr>
        <p:spPr>
          <a:xfrm>
            <a:off x="155212" y="1175469"/>
            <a:ext cx="8665260" cy="369332"/>
          </a:xfrm>
          <a:prstGeom prst="rect">
            <a:avLst/>
          </a:prstGeom>
          <a:noFill/>
        </p:spPr>
        <p:txBody>
          <a:bodyPr wrap="square" rtlCol="0">
            <a:spAutoFit/>
          </a:bodyPr>
          <a:lstStyle/>
          <a:p>
            <a:pPr algn="ctr">
              <a:spcBef>
                <a:spcPts val="600"/>
              </a:spcBef>
            </a:pPr>
            <a:r>
              <a:rPr lang="ja-JP" altLang="en-US" b="1" dirty="0">
                <a:solidFill>
                  <a:srgbClr val="C00000"/>
                </a:solidFill>
                <a:latin typeface="メイリオ" panose="020B0604030504040204" pitchFamily="50" charset="-128"/>
                <a:ea typeface="メイリオ" panose="020B0604030504040204" pitchFamily="50" charset="-128"/>
              </a:rPr>
              <a:t>「未利用</a:t>
            </a:r>
            <a:r>
              <a:rPr lang="en-US" altLang="ja-JP" b="1" dirty="0">
                <a:solidFill>
                  <a:srgbClr val="C00000"/>
                </a:solidFill>
                <a:latin typeface="メイリオ" panose="020B0604030504040204" pitchFamily="50" charset="-128"/>
                <a:ea typeface="メイリオ" panose="020B0604030504040204" pitchFamily="50" charset="-128"/>
              </a:rPr>
              <a:t>LNG</a:t>
            </a:r>
            <a:r>
              <a:rPr lang="ja-JP" altLang="en-US" b="1" dirty="0">
                <a:solidFill>
                  <a:srgbClr val="C00000"/>
                </a:solidFill>
                <a:latin typeface="メイリオ" panose="020B0604030504040204" pitchFamily="50" charset="-128"/>
                <a:ea typeface="メイリオ" panose="020B0604030504040204" pitchFamily="50" charset="-128"/>
              </a:rPr>
              <a:t>冷熱の融通と高効率冷凍機導入による連携省エネルギー事業」</a:t>
            </a:r>
            <a:endParaRPr kumimoji="1" lang="ja-JP" altLang="en-US" b="1" dirty="0">
              <a:solidFill>
                <a:srgbClr val="C00000"/>
              </a:solidFill>
              <a:latin typeface="メイリオ" panose="020B0604030504040204" pitchFamily="50" charset="-128"/>
              <a:ea typeface="メイリオ" panose="020B0604030504040204" pitchFamily="50" charset="-128"/>
            </a:endParaRPr>
          </a:p>
        </p:txBody>
      </p:sp>
      <p:pic>
        <p:nvPicPr>
          <p:cNvPr id="44" name="図 43">
            <a:extLst>
              <a:ext uri="{FF2B5EF4-FFF2-40B4-BE49-F238E27FC236}">
                <a16:creationId xmlns:a16="http://schemas.microsoft.com/office/drawing/2014/main" id="{D47FC584-2876-4FD5-AB3C-C4AAA42BCB7A}"/>
              </a:ext>
            </a:extLst>
          </p:cNvPr>
          <p:cNvPicPr/>
          <p:nvPr/>
        </p:nvPicPr>
        <p:blipFill rotWithShape="1">
          <a:blip r:embed="rId3" cstate="print">
            <a:extLst>
              <a:ext uri="{28A0092B-C50C-407E-A947-70E740481C1C}">
                <a14:useLocalDpi xmlns:a14="http://schemas.microsoft.com/office/drawing/2010/main" val="0"/>
              </a:ext>
            </a:extLst>
          </a:blip>
          <a:srcRect l="26626" t="14120" r="28225" b="5570"/>
          <a:stretch/>
        </p:blipFill>
        <p:spPr bwMode="auto">
          <a:xfrm>
            <a:off x="177152" y="1619209"/>
            <a:ext cx="612000" cy="612000"/>
          </a:xfrm>
          <a:prstGeom prst="rect">
            <a:avLst/>
          </a:prstGeom>
          <a:ln>
            <a:noFill/>
          </a:ln>
          <a:extLst>
            <a:ext uri="{53640926-AAD7-44D8-BBD7-CCE9431645EC}">
              <a14:shadowObscured xmlns:a14="http://schemas.microsoft.com/office/drawing/2010/main"/>
            </a:ext>
          </a:extLst>
        </p:spPr>
      </p:pic>
      <p:grpSp>
        <p:nvGrpSpPr>
          <p:cNvPr id="10" name="グループ化 9">
            <a:extLst>
              <a:ext uri="{FF2B5EF4-FFF2-40B4-BE49-F238E27FC236}">
                <a16:creationId xmlns:a16="http://schemas.microsoft.com/office/drawing/2014/main" id="{568A1FA5-14C5-4C45-90ED-12652D1D9169}"/>
              </a:ext>
            </a:extLst>
          </p:cNvPr>
          <p:cNvGrpSpPr/>
          <p:nvPr/>
        </p:nvGrpSpPr>
        <p:grpSpPr>
          <a:xfrm>
            <a:off x="158680" y="1613026"/>
            <a:ext cx="1277255" cy="1268654"/>
            <a:chOff x="158680" y="1613026"/>
            <a:chExt cx="1277255" cy="1268654"/>
          </a:xfrm>
        </p:grpSpPr>
        <p:pic>
          <p:nvPicPr>
            <p:cNvPr id="45" name="図 44">
              <a:extLst>
                <a:ext uri="{FF2B5EF4-FFF2-40B4-BE49-F238E27FC236}">
                  <a16:creationId xmlns:a16="http://schemas.microsoft.com/office/drawing/2014/main" id="{6424EE38-2179-44A7-8B9E-30FDC4F2DCFB}"/>
                </a:ext>
              </a:extLst>
            </p:cNvPr>
            <p:cNvPicPr/>
            <p:nvPr/>
          </p:nvPicPr>
          <p:blipFill rotWithShape="1">
            <a:blip r:embed="rId4" cstate="print">
              <a:extLst>
                <a:ext uri="{28A0092B-C50C-407E-A947-70E740481C1C}">
                  <a14:useLocalDpi xmlns:a14="http://schemas.microsoft.com/office/drawing/2010/main" val="0"/>
                </a:ext>
              </a:extLst>
            </a:blip>
            <a:srcRect l="26626" t="13532" r="27894" b="5570"/>
            <a:stretch/>
          </p:blipFill>
          <p:spPr bwMode="auto">
            <a:xfrm>
              <a:off x="823935" y="1613026"/>
              <a:ext cx="612000" cy="612000"/>
            </a:xfrm>
            <a:prstGeom prst="rect">
              <a:avLst/>
            </a:prstGeom>
            <a:ln>
              <a:noFill/>
            </a:ln>
            <a:extLst>
              <a:ext uri="{53640926-AAD7-44D8-BBD7-CCE9431645EC}">
                <a14:shadowObscured xmlns:a14="http://schemas.microsoft.com/office/drawing/2010/main"/>
              </a:ext>
            </a:extLst>
          </p:spPr>
        </p:pic>
        <p:pic>
          <p:nvPicPr>
            <p:cNvPr id="46" name="図 45">
              <a:extLst>
                <a:ext uri="{FF2B5EF4-FFF2-40B4-BE49-F238E27FC236}">
                  <a16:creationId xmlns:a16="http://schemas.microsoft.com/office/drawing/2014/main" id="{35C2AAC8-B430-43E4-8855-1BF827884EB9}"/>
                </a:ext>
              </a:extLst>
            </p:cNvPr>
            <p:cNvPicPr/>
            <p:nvPr/>
          </p:nvPicPr>
          <p:blipFill rotWithShape="1">
            <a:blip r:embed="rId5" cstate="print">
              <a:extLst>
                <a:ext uri="{28A0092B-C50C-407E-A947-70E740481C1C}">
                  <a14:useLocalDpi xmlns:a14="http://schemas.microsoft.com/office/drawing/2010/main" val="0"/>
                </a:ext>
              </a:extLst>
            </a:blip>
            <a:srcRect l="26461" t="13826" r="27729" b="4981"/>
            <a:stretch/>
          </p:blipFill>
          <p:spPr bwMode="auto">
            <a:xfrm>
              <a:off x="823935" y="2269680"/>
              <a:ext cx="612000" cy="612000"/>
            </a:xfrm>
            <a:prstGeom prst="rect">
              <a:avLst/>
            </a:prstGeom>
            <a:ln>
              <a:noFill/>
            </a:ln>
            <a:extLst>
              <a:ext uri="{53640926-AAD7-44D8-BBD7-CCE9431645EC}">
                <a14:shadowObscured xmlns:a14="http://schemas.microsoft.com/office/drawing/2010/main"/>
              </a:ext>
            </a:extLst>
          </p:spPr>
        </p:pic>
        <p:pic>
          <p:nvPicPr>
            <p:cNvPr id="47" name="図 46">
              <a:extLst>
                <a:ext uri="{FF2B5EF4-FFF2-40B4-BE49-F238E27FC236}">
                  <a16:creationId xmlns:a16="http://schemas.microsoft.com/office/drawing/2014/main" id="{F24B7BD7-00B2-4A4D-B701-2D6276C27F0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58680" y="2269680"/>
              <a:ext cx="612000" cy="612000"/>
            </a:xfrm>
            <a:prstGeom prst="rect">
              <a:avLst/>
            </a:prstGeom>
          </p:spPr>
        </p:pic>
        <p:pic>
          <p:nvPicPr>
            <p:cNvPr id="48" name="図 47">
              <a:extLst>
                <a:ext uri="{FF2B5EF4-FFF2-40B4-BE49-F238E27FC236}">
                  <a16:creationId xmlns:a16="http://schemas.microsoft.com/office/drawing/2014/main" id="{A9D38075-ADF7-4220-A09E-481CCBC2C14B}"/>
                </a:ext>
              </a:extLst>
            </p:cNvPr>
            <p:cNvPicPr/>
            <p:nvPr/>
          </p:nvPicPr>
          <p:blipFill rotWithShape="1">
            <a:blip r:embed="rId3" cstate="print">
              <a:extLst>
                <a:ext uri="{28A0092B-C50C-407E-A947-70E740481C1C}">
                  <a14:useLocalDpi xmlns:a14="http://schemas.microsoft.com/office/drawing/2010/main" val="0"/>
                </a:ext>
              </a:extLst>
            </a:blip>
            <a:srcRect l="26626" t="14120" r="28225" b="5570"/>
            <a:stretch/>
          </p:blipFill>
          <p:spPr bwMode="auto">
            <a:xfrm>
              <a:off x="161175" y="1613026"/>
              <a:ext cx="612000" cy="612000"/>
            </a:xfrm>
            <a:prstGeom prst="rect">
              <a:avLst/>
            </a:prstGeom>
            <a:ln>
              <a:noFill/>
            </a:ln>
            <a:extLst>
              <a:ext uri="{53640926-AAD7-44D8-BBD7-CCE9431645EC}">
                <a14:shadowObscured xmlns:a14="http://schemas.microsoft.com/office/drawing/2010/main"/>
              </a:ext>
            </a:extLst>
          </p:spPr>
        </p:pic>
      </p:grpSp>
      <p:pic>
        <p:nvPicPr>
          <p:cNvPr id="3" name="図 2">
            <a:extLst>
              <a:ext uri="{FF2B5EF4-FFF2-40B4-BE49-F238E27FC236}">
                <a16:creationId xmlns:a16="http://schemas.microsoft.com/office/drawing/2014/main" id="{CF8F6F5D-6949-44AF-A169-4FB25B33D2B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8092" y="4559882"/>
            <a:ext cx="4817717" cy="1867917"/>
          </a:xfrm>
          <a:prstGeom prst="rect">
            <a:avLst/>
          </a:prstGeom>
        </p:spPr>
      </p:pic>
      <p:sp>
        <p:nvSpPr>
          <p:cNvPr id="12" name="テキスト ボックス 11">
            <a:extLst>
              <a:ext uri="{FF2B5EF4-FFF2-40B4-BE49-F238E27FC236}">
                <a16:creationId xmlns:a16="http://schemas.microsoft.com/office/drawing/2014/main" id="{76F7B557-B9A5-4E3A-A203-D64D39E71CD3}"/>
              </a:ext>
            </a:extLst>
          </p:cNvPr>
          <p:cNvSpPr txBox="1"/>
          <p:nvPr/>
        </p:nvSpPr>
        <p:spPr>
          <a:xfrm>
            <a:off x="1435935" y="1569049"/>
            <a:ext cx="7708065" cy="270843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spcBef>
                <a:spcPts val="600"/>
              </a:spcBef>
              <a:buBlip>
                <a:blip r:embed="rId8"/>
              </a:buBlip>
            </a:pP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①冷熱サービス、②太陽光サービスの</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事業に参画、省エネと</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CO</a:t>
            </a: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削減を行い</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SDGs</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の達成に貢献</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Blip>
                <a:blip r:embed="rId8"/>
              </a:buBlip>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広島ガス株式会社、三井住友ファイナンス＆リース株式会社との共同事業。</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2022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月より運用開始</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spcBef>
                <a:spcPts val="600"/>
              </a:spcBef>
            </a:pPr>
            <a:r>
              <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①冷熱サービス</a:t>
            </a:r>
            <a:endParaRPr kumimoji="1"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8288">
              <a:spcBef>
                <a:spcPts val="600"/>
              </a:spcBef>
              <a:tabLst>
                <a:tab pos="176213" algn="l"/>
              </a:tabLst>
            </a:pP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当社本社工場に隣接する広島ガス</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備後工場の約－</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160℃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LNG</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から熱交換した冷熱の供給を受け、当社が更新する高効率冷凍設備の熱源に利用して省エネ・</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削減を図る</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②太陽光サービス</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8288" indent="-268288">
              <a:spcBef>
                <a:spcPts val="600"/>
              </a:spcBef>
              <a:tabLst>
                <a:tab pos="442913" algn="l"/>
              </a:tabLst>
            </a:pP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「本社工場」「関西工場」「富士山麓工場」全ての工場へ太陽光パネルを載せ、合算で約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1,335kW</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の太陽光発電設備を設置して省エネ・</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削減を図る</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3F36DC58-F881-4696-BCB6-6A6317EEE3BE}"/>
              </a:ext>
            </a:extLst>
          </p:cNvPr>
          <p:cNvSpPr txBox="1"/>
          <p:nvPr/>
        </p:nvSpPr>
        <p:spPr>
          <a:xfrm>
            <a:off x="251520" y="4206722"/>
            <a:ext cx="2738776" cy="276999"/>
          </a:xfrm>
          <a:prstGeom prst="rect">
            <a:avLst/>
          </a:prstGeom>
          <a:solidFill>
            <a:schemeClr val="bg1"/>
          </a:solidFill>
        </p:spPr>
        <p:txBody>
          <a:bodyPr wrap="square" rtlCol="0">
            <a:spAutoFit/>
          </a:bodyPr>
          <a:lstStyle/>
          <a:p>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冷熱サービス　導入システム概要図</a:t>
            </a:r>
          </a:p>
        </p:txBody>
      </p:sp>
      <p:sp>
        <p:nvSpPr>
          <p:cNvPr id="14" name="テキスト ボックス 13">
            <a:extLst>
              <a:ext uri="{FF2B5EF4-FFF2-40B4-BE49-F238E27FC236}">
                <a16:creationId xmlns:a16="http://schemas.microsoft.com/office/drawing/2014/main" id="{7D9FCB12-886C-4B18-9573-FA006EA06E0F}"/>
              </a:ext>
            </a:extLst>
          </p:cNvPr>
          <p:cNvSpPr txBox="1"/>
          <p:nvPr/>
        </p:nvSpPr>
        <p:spPr>
          <a:xfrm>
            <a:off x="5292080" y="4194953"/>
            <a:ext cx="2088232" cy="276999"/>
          </a:xfrm>
          <a:prstGeom prst="rect">
            <a:avLst/>
          </a:prstGeom>
          <a:solidFill>
            <a:schemeClr val="bg1"/>
          </a:solidFill>
        </p:spPr>
        <p:txBody>
          <a:bodyPr wrap="square" rtlCol="0">
            <a:spAutoFit/>
          </a:bodyPr>
          <a:lstStyle/>
          <a:p>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本事業による効果（想定）</a:t>
            </a:r>
          </a:p>
        </p:txBody>
      </p:sp>
      <p:graphicFrame>
        <p:nvGraphicFramePr>
          <p:cNvPr id="7" name="表 7">
            <a:extLst>
              <a:ext uri="{FF2B5EF4-FFF2-40B4-BE49-F238E27FC236}">
                <a16:creationId xmlns:a16="http://schemas.microsoft.com/office/drawing/2014/main" id="{CF2D2EAF-23F7-4D63-9B0A-3695B72F328A}"/>
              </a:ext>
            </a:extLst>
          </p:cNvPr>
          <p:cNvGraphicFramePr>
            <a:graphicFrameLocks noGrp="1"/>
          </p:cNvGraphicFramePr>
          <p:nvPr/>
        </p:nvGraphicFramePr>
        <p:xfrm>
          <a:off x="5076056" y="4509120"/>
          <a:ext cx="3959852" cy="1432560"/>
        </p:xfrm>
        <a:graphic>
          <a:graphicData uri="http://schemas.openxmlformats.org/drawingml/2006/table">
            <a:tbl>
              <a:tblPr>
                <a:tableStyleId>{5DA37D80-6434-44D0-A028-1B22A696006F}</a:tableStyleId>
              </a:tblPr>
              <a:tblGrid>
                <a:gridCol w="1591582">
                  <a:extLst>
                    <a:ext uri="{9D8B030D-6E8A-4147-A177-3AD203B41FA5}">
                      <a16:colId xmlns:a16="http://schemas.microsoft.com/office/drawing/2014/main" val="3299283237"/>
                    </a:ext>
                  </a:extLst>
                </a:gridCol>
                <a:gridCol w="1184135">
                  <a:extLst>
                    <a:ext uri="{9D8B030D-6E8A-4147-A177-3AD203B41FA5}">
                      <a16:colId xmlns:a16="http://schemas.microsoft.com/office/drawing/2014/main" val="2241733527"/>
                    </a:ext>
                  </a:extLst>
                </a:gridCol>
                <a:gridCol w="1184135">
                  <a:extLst>
                    <a:ext uri="{9D8B030D-6E8A-4147-A177-3AD203B41FA5}">
                      <a16:colId xmlns:a16="http://schemas.microsoft.com/office/drawing/2014/main" val="2100234357"/>
                    </a:ext>
                  </a:extLst>
                </a:gridCol>
              </a:tblGrid>
              <a:tr h="168701">
                <a:tc>
                  <a:txBody>
                    <a:bodyPr/>
                    <a:lstStyle/>
                    <a:p>
                      <a:pPr algn="ctr"/>
                      <a:r>
                        <a:rPr kumimoji="1" lang="ja-JP" altLang="en-US" sz="1100" dirty="0">
                          <a:latin typeface="メイリオ" panose="020B0604030504040204" pitchFamily="50" charset="-128"/>
                          <a:ea typeface="メイリオ" panose="020B0604030504040204" pitchFamily="50" charset="-128"/>
                        </a:rPr>
                        <a:t>項目</a:t>
                      </a:r>
                    </a:p>
                  </a:txBody>
                  <a:tcPr marL="45720" marR="45720">
                    <a:solidFill>
                      <a:schemeClr val="accent2">
                        <a:lumMod val="20000"/>
                        <a:lumOff val="80000"/>
                      </a:schemeClr>
                    </a:solidFill>
                  </a:tcPr>
                </a:tc>
                <a:tc>
                  <a:txBody>
                    <a:bodyPr/>
                    <a:lstStyle/>
                    <a:p>
                      <a:pPr algn="ctr"/>
                      <a:r>
                        <a:rPr kumimoji="1" lang="ja-JP" altLang="en-US" sz="1100" dirty="0">
                          <a:latin typeface="メイリオ" panose="020B0604030504040204" pitchFamily="50" charset="-128"/>
                          <a:ea typeface="メイリオ" panose="020B0604030504040204" pitchFamily="50" charset="-128"/>
                        </a:rPr>
                        <a:t>冷熱サービス</a:t>
                      </a:r>
                    </a:p>
                  </a:txBody>
                  <a:tcPr marL="45720" marR="45720">
                    <a:solidFill>
                      <a:schemeClr val="accent2">
                        <a:lumMod val="20000"/>
                        <a:lumOff val="80000"/>
                      </a:schemeClr>
                    </a:solidFill>
                  </a:tcPr>
                </a:tc>
                <a:tc>
                  <a:txBody>
                    <a:bodyPr/>
                    <a:lstStyle/>
                    <a:p>
                      <a:pPr algn="ctr"/>
                      <a:r>
                        <a:rPr kumimoji="1" lang="ja-JP" altLang="en-US" sz="1100" dirty="0">
                          <a:latin typeface="メイリオ" panose="020B0604030504040204" pitchFamily="50" charset="-128"/>
                          <a:ea typeface="メイリオ" panose="020B0604030504040204" pitchFamily="50" charset="-128"/>
                        </a:rPr>
                        <a:t>太陽光サービス</a:t>
                      </a:r>
                      <a:endParaRPr kumimoji="1" lang="en-US" altLang="ja-JP" sz="1100" dirty="0">
                        <a:latin typeface="メイリオ" panose="020B0604030504040204" pitchFamily="50" charset="-128"/>
                        <a:ea typeface="メイリオ" panose="020B0604030504040204" pitchFamily="50" charset="-128"/>
                      </a:endParaRPr>
                    </a:p>
                    <a:p>
                      <a:pPr algn="ctr"/>
                      <a:r>
                        <a:rPr kumimoji="1" lang="en-US" altLang="ja-JP" sz="900" dirty="0">
                          <a:latin typeface="メイリオ" panose="020B0604030504040204" pitchFamily="50" charset="-128"/>
                          <a:ea typeface="メイリオ" panose="020B0604030504040204" pitchFamily="50" charset="-128"/>
                        </a:rPr>
                        <a:t>※1</a:t>
                      </a:r>
                    </a:p>
                  </a:txBody>
                  <a:tcPr marL="45720" marR="45720">
                    <a:solidFill>
                      <a:schemeClr val="accent2">
                        <a:lumMod val="20000"/>
                        <a:lumOff val="80000"/>
                      </a:schemeClr>
                    </a:solidFill>
                  </a:tcPr>
                </a:tc>
                <a:extLst>
                  <a:ext uri="{0D108BD9-81ED-4DB2-BD59-A6C34878D82A}">
                    <a16:rowId xmlns:a16="http://schemas.microsoft.com/office/drawing/2014/main" val="904953312"/>
                  </a:ext>
                </a:extLst>
              </a:tr>
              <a:tr h="168701">
                <a:tc>
                  <a:txBody>
                    <a:bodyPr/>
                    <a:lstStyle/>
                    <a:p>
                      <a:pPr algn="ctr"/>
                      <a:r>
                        <a:rPr kumimoji="1" lang="ja-JP" altLang="en-US" sz="1100" dirty="0">
                          <a:latin typeface="メイリオ" panose="020B0604030504040204" pitchFamily="50" charset="-128"/>
                          <a:ea typeface="メイリオ" panose="020B0604030504040204" pitchFamily="50" charset="-128"/>
                        </a:rPr>
                        <a:t>省エネルギー量（</a:t>
                      </a:r>
                      <a:r>
                        <a:rPr kumimoji="1" lang="en-US" altLang="ja-JP" sz="1100" dirty="0" err="1">
                          <a:latin typeface="メイリオ" panose="020B0604030504040204" pitchFamily="50" charset="-128"/>
                          <a:ea typeface="メイリオ" panose="020B0604030504040204" pitchFamily="50" charset="-128"/>
                        </a:rPr>
                        <a:t>kL</a:t>
                      </a:r>
                      <a:r>
                        <a:rPr kumimoji="1" lang="ja-JP" altLang="en-US" sz="1100" dirty="0">
                          <a:latin typeface="メイリオ" panose="020B0604030504040204" pitchFamily="50" charset="-128"/>
                          <a:ea typeface="メイリオ" panose="020B0604030504040204" pitchFamily="50" charset="-128"/>
                        </a:rPr>
                        <a:t>）</a:t>
                      </a:r>
                    </a:p>
                  </a:txBody>
                  <a:tcPr marL="45720" marR="45720">
                    <a:solidFill>
                      <a:schemeClr val="accent2">
                        <a:lumMod val="20000"/>
                        <a:lumOff val="80000"/>
                      </a:schemeClr>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1,073</a:t>
                      </a:r>
                      <a:endParaRPr kumimoji="1" lang="ja-JP" altLang="en-US" sz="1100" dirty="0">
                        <a:latin typeface="メイリオ" panose="020B0604030504040204" pitchFamily="50" charset="-128"/>
                        <a:ea typeface="メイリオ" panose="020B0604030504040204" pitchFamily="50" charset="-128"/>
                      </a:endParaRPr>
                    </a:p>
                  </a:txBody>
                  <a:tcPr marL="45720" marR="45720"/>
                </a:tc>
                <a:tc>
                  <a:txBody>
                    <a:bodyPr/>
                    <a:lstStyle/>
                    <a:p>
                      <a:pPr algn="ctr"/>
                      <a:r>
                        <a:rPr kumimoji="1" lang="en-US" altLang="ja-JP" sz="1100" dirty="0">
                          <a:latin typeface="メイリオ" panose="020B0604030504040204" pitchFamily="50" charset="-128"/>
                          <a:ea typeface="メイリオ" panose="020B0604030504040204" pitchFamily="50" charset="-128"/>
                        </a:rPr>
                        <a:t>442</a:t>
                      </a:r>
                      <a:endParaRPr kumimoji="1" lang="ja-JP" altLang="en-US" sz="1100" dirty="0">
                        <a:latin typeface="メイリオ" panose="020B0604030504040204" pitchFamily="50" charset="-128"/>
                        <a:ea typeface="メイリオ" panose="020B0604030504040204" pitchFamily="50" charset="-128"/>
                      </a:endParaRPr>
                    </a:p>
                  </a:txBody>
                  <a:tcPr marL="45720" marR="45720"/>
                </a:tc>
                <a:extLst>
                  <a:ext uri="{0D108BD9-81ED-4DB2-BD59-A6C34878D82A}">
                    <a16:rowId xmlns:a16="http://schemas.microsoft.com/office/drawing/2014/main" val="2476068005"/>
                  </a:ext>
                </a:extLst>
              </a:tr>
              <a:tr h="168701">
                <a:tc>
                  <a:txBody>
                    <a:bodyPr/>
                    <a:lstStyle/>
                    <a:p>
                      <a:pPr algn="ctr"/>
                      <a:r>
                        <a:rPr kumimoji="1" lang="ja-JP" altLang="en-US" sz="1100" dirty="0">
                          <a:latin typeface="メイリオ" panose="020B0604030504040204" pitchFamily="50" charset="-128"/>
                          <a:ea typeface="メイリオ" panose="020B0604030504040204" pitchFamily="50" charset="-128"/>
                        </a:rPr>
                        <a:t>省エネルギー率</a:t>
                      </a:r>
                      <a:r>
                        <a:rPr kumimoji="1" lang="en-US" altLang="ja-JP" sz="900" dirty="0">
                          <a:latin typeface="メイリオ" panose="020B0604030504040204" pitchFamily="50" charset="-128"/>
                          <a:ea typeface="メイリオ" panose="020B0604030504040204" pitchFamily="50" charset="-128"/>
                        </a:rPr>
                        <a:t>※2</a:t>
                      </a:r>
                      <a:endParaRPr kumimoji="1" lang="ja-JP" altLang="en-US" sz="1100" dirty="0">
                        <a:latin typeface="メイリオ" panose="020B0604030504040204" pitchFamily="50" charset="-128"/>
                        <a:ea typeface="メイリオ" panose="020B0604030504040204" pitchFamily="50" charset="-128"/>
                      </a:endParaRPr>
                    </a:p>
                  </a:txBody>
                  <a:tcPr marL="45720" marR="45720">
                    <a:solidFill>
                      <a:schemeClr val="accent2">
                        <a:lumMod val="20000"/>
                        <a:lumOff val="80000"/>
                      </a:schemeClr>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9.2%</a:t>
                      </a:r>
                      <a:endParaRPr kumimoji="1" lang="ja-JP" altLang="en-US" sz="1100" dirty="0">
                        <a:latin typeface="メイリオ" panose="020B0604030504040204" pitchFamily="50" charset="-128"/>
                        <a:ea typeface="メイリオ" panose="020B0604030504040204" pitchFamily="50" charset="-128"/>
                      </a:endParaRPr>
                    </a:p>
                  </a:txBody>
                  <a:tcPr marL="45720" marR="45720"/>
                </a:tc>
                <a:tc>
                  <a:txBody>
                    <a:bodyPr/>
                    <a:lstStyle/>
                    <a:p>
                      <a:pPr algn="ctr"/>
                      <a:r>
                        <a:rPr kumimoji="1" lang="en-US" altLang="ja-JP" sz="1100" dirty="0">
                          <a:latin typeface="メイリオ" panose="020B0604030504040204" pitchFamily="50" charset="-128"/>
                          <a:ea typeface="メイリオ" panose="020B0604030504040204" pitchFamily="50" charset="-128"/>
                        </a:rPr>
                        <a:t>3.8%</a:t>
                      </a:r>
                      <a:endParaRPr kumimoji="1" lang="ja-JP" altLang="en-US" sz="1100" dirty="0">
                        <a:latin typeface="メイリオ" panose="020B0604030504040204" pitchFamily="50" charset="-128"/>
                        <a:ea typeface="メイリオ" panose="020B0604030504040204" pitchFamily="50" charset="-128"/>
                      </a:endParaRPr>
                    </a:p>
                  </a:txBody>
                  <a:tcPr marL="45720" marR="45720"/>
                </a:tc>
                <a:extLst>
                  <a:ext uri="{0D108BD9-81ED-4DB2-BD59-A6C34878D82A}">
                    <a16:rowId xmlns:a16="http://schemas.microsoft.com/office/drawing/2014/main" val="2710766785"/>
                  </a:ext>
                </a:extLst>
              </a:tr>
              <a:tr h="168701">
                <a:tc>
                  <a:txBody>
                    <a:bodyPr/>
                    <a:lstStyle/>
                    <a:p>
                      <a:pPr algn="ctr"/>
                      <a:r>
                        <a:rPr kumimoji="1" lang="en-US" altLang="ja-JP" sz="1100" dirty="0">
                          <a:latin typeface="メイリオ" panose="020B0604030504040204" pitchFamily="50" charset="-128"/>
                          <a:ea typeface="メイリオ" panose="020B0604030504040204" pitchFamily="50" charset="-128"/>
                        </a:rPr>
                        <a:t>CO</a:t>
                      </a:r>
                      <a:r>
                        <a:rPr kumimoji="1" lang="en-US" altLang="ja-JP" sz="800" dirty="0">
                          <a:latin typeface="メイリオ" panose="020B0604030504040204" pitchFamily="50" charset="-128"/>
                          <a:ea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rPr>
                        <a:t>削減量（</a:t>
                      </a:r>
                      <a:r>
                        <a:rPr kumimoji="1" lang="en-US" altLang="ja-JP" sz="1100" dirty="0">
                          <a:latin typeface="メイリオ" panose="020B0604030504040204" pitchFamily="50" charset="-128"/>
                          <a:ea typeface="メイリオ" panose="020B0604030504040204" pitchFamily="50" charset="-128"/>
                        </a:rPr>
                        <a:t>t/</a:t>
                      </a:r>
                      <a:r>
                        <a:rPr kumimoji="1" lang="ja-JP" altLang="en-US" sz="1100" dirty="0">
                          <a:latin typeface="メイリオ" panose="020B0604030504040204" pitchFamily="50" charset="-128"/>
                          <a:ea typeface="メイリオ" panose="020B0604030504040204" pitchFamily="50" charset="-128"/>
                        </a:rPr>
                        <a:t>年）</a:t>
                      </a:r>
                    </a:p>
                  </a:txBody>
                  <a:tcPr marL="45720" marR="45720">
                    <a:solidFill>
                      <a:schemeClr val="accent2">
                        <a:lumMod val="20000"/>
                        <a:lumOff val="80000"/>
                      </a:schemeClr>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1,913</a:t>
                      </a:r>
                      <a:endParaRPr kumimoji="1" lang="ja-JP" altLang="en-US" sz="1100" dirty="0">
                        <a:latin typeface="メイリオ" panose="020B0604030504040204" pitchFamily="50" charset="-128"/>
                        <a:ea typeface="メイリオ" panose="020B0604030504040204" pitchFamily="50" charset="-128"/>
                      </a:endParaRPr>
                    </a:p>
                  </a:txBody>
                  <a:tcPr marL="45720" marR="45720"/>
                </a:tc>
                <a:tc>
                  <a:txBody>
                    <a:bodyPr/>
                    <a:lstStyle/>
                    <a:p>
                      <a:pPr algn="ctr"/>
                      <a:r>
                        <a:rPr kumimoji="1" lang="en-US" altLang="ja-JP" sz="1100" dirty="0">
                          <a:latin typeface="メイリオ" panose="020B0604030504040204" pitchFamily="50" charset="-128"/>
                          <a:ea typeface="メイリオ" panose="020B0604030504040204" pitchFamily="50" charset="-128"/>
                        </a:rPr>
                        <a:t>764</a:t>
                      </a:r>
                      <a:endParaRPr kumimoji="1" lang="ja-JP" altLang="en-US" sz="1100" dirty="0">
                        <a:latin typeface="メイリオ" panose="020B0604030504040204" pitchFamily="50" charset="-128"/>
                        <a:ea typeface="メイリオ" panose="020B0604030504040204" pitchFamily="50" charset="-128"/>
                      </a:endParaRPr>
                    </a:p>
                  </a:txBody>
                  <a:tcPr marL="45720" marR="45720"/>
                </a:tc>
                <a:extLst>
                  <a:ext uri="{0D108BD9-81ED-4DB2-BD59-A6C34878D82A}">
                    <a16:rowId xmlns:a16="http://schemas.microsoft.com/office/drawing/2014/main" val="2308247080"/>
                  </a:ext>
                </a:extLst>
              </a:tr>
              <a:tr h="168701">
                <a:tc>
                  <a:txBody>
                    <a:bodyPr/>
                    <a:lstStyle/>
                    <a:p>
                      <a:pPr algn="ctr"/>
                      <a:r>
                        <a:rPr kumimoji="1" lang="en-US" altLang="ja-JP" sz="1100" dirty="0">
                          <a:latin typeface="メイリオ" panose="020B0604030504040204" pitchFamily="50" charset="-128"/>
                          <a:ea typeface="メイリオ" panose="020B0604030504040204" pitchFamily="50" charset="-128"/>
                        </a:rPr>
                        <a:t>CO</a:t>
                      </a:r>
                      <a:r>
                        <a:rPr kumimoji="1" lang="en-US" altLang="ja-JP" sz="800" dirty="0">
                          <a:latin typeface="メイリオ" panose="020B0604030504040204" pitchFamily="50" charset="-128"/>
                          <a:ea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rPr>
                        <a:t>削減率</a:t>
                      </a:r>
                      <a:r>
                        <a:rPr kumimoji="1" lang="en-US" altLang="ja-JP" sz="900" dirty="0">
                          <a:latin typeface="メイリオ" panose="020B0604030504040204" pitchFamily="50" charset="-128"/>
                          <a:ea typeface="メイリオ" panose="020B0604030504040204" pitchFamily="50" charset="-128"/>
                        </a:rPr>
                        <a:t>※2</a:t>
                      </a:r>
                      <a:endParaRPr kumimoji="1" lang="ja-JP" altLang="en-US" sz="1100" dirty="0">
                        <a:latin typeface="メイリオ" panose="020B0604030504040204" pitchFamily="50" charset="-128"/>
                        <a:ea typeface="メイリオ" panose="020B0604030504040204" pitchFamily="50" charset="-128"/>
                      </a:endParaRPr>
                    </a:p>
                  </a:txBody>
                  <a:tcPr marL="45720" marR="45720">
                    <a:solidFill>
                      <a:schemeClr val="accent2">
                        <a:lumMod val="20000"/>
                        <a:lumOff val="80000"/>
                      </a:schemeClr>
                    </a:solidFill>
                  </a:tcPr>
                </a:tc>
                <a:tc>
                  <a:txBody>
                    <a:bodyPr/>
                    <a:lstStyle/>
                    <a:p>
                      <a:pPr algn="ctr"/>
                      <a:r>
                        <a:rPr kumimoji="1" lang="en-US" altLang="ja-JP" sz="1100" dirty="0">
                          <a:latin typeface="メイリオ" panose="020B0604030504040204" pitchFamily="50" charset="-128"/>
                          <a:ea typeface="メイリオ" panose="020B0604030504040204" pitchFamily="50" charset="-128"/>
                        </a:rPr>
                        <a:t>8.7%</a:t>
                      </a:r>
                      <a:endParaRPr kumimoji="1" lang="ja-JP" altLang="en-US" sz="1100" dirty="0">
                        <a:latin typeface="メイリオ" panose="020B0604030504040204" pitchFamily="50" charset="-128"/>
                        <a:ea typeface="メイリオ" panose="020B0604030504040204" pitchFamily="50" charset="-128"/>
                      </a:endParaRPr>
                    </a:p>
                  </a:txBody>
                  <a:tcPr marL="45720" marR="45720"/>
                </a:tc>
                <a:tc>
                  <a:txBody>
                    <a:bodyPr/>
                    <a:lstStyle/>
                    <a:p>
                      <a:pPr algn="ctr"/>
                      <a:r>
                        <a:rPr kumimoji="1" lang="en-US" altLang="ja-JP" sz="1100" dirty="0">
                          <a:latin typeface="メイリオ" panose="020B0604030504040204" pitchFamily="50" charset="-128"/>
                          <a:ea typeface="メイリオ" panose="020B0604030504040204" pitchFamily="50" charset="-128"/>
                        </a:rPr>
                        <a:t>3.5%</a:t>
                      </a:r>
                      <a:endParaRPr kumimoji="1" lang="ja-JP" altLang="en-US" sz="1100" dirty="0">
                        <a:latin typeface="メイリオ" panose="020B0604030504040204" pitchFamily="50" charset="-128"/>
                        <a:ea typeface="メイリオ" panose="020B0604030504040204" pitchFamily="50" charset="-128"/>
                      </a:endParaRPr>
                    </a:p>
                  </a:txBody>
                  <a:tcPr marL="45720" marR="45720"/>
                </a:tc>
                <a:extLst>
                  <a:ext uri="{0D108BD9-81ED-4DB2-BD59-A6C34878D82A}">
                    <a16:rowId xmlns:a16="http://schemas.microsoft.com/office/drawing/2014/main" val="2098524048"/>
                  </a:ext>
                </a:extLst>
              </a:tr>
            </a:tbl>
          </a:graphicData>
        </a:graphic>
      </p:graphicFrame>
      <p:sp>
        <p:nvSpPr>
          <p:cNvPr id="9" name="テキスト ボックス 8">
            <a:extLst>
              <a:ext uri="{FF2B5EF4-FFF2-40B4-BE49-F238E27FC236}">
                <a16:creationId xmlns:a16="http://schemas.microsoft.com/office/drawing/2014/main" id="{C82076DF-B1E8-457B-8B94-44B4005C9CEE}"/>
              </a:ext>
            </a:extLst>
          </p:cNvPr>
          <p:cNvSpPr txBox="1"/>
          <p:nvPr/>
        </p:nvSpPr>
        <p:spPr>
          <a:xfrm>
            <a:off x="5076056" y="6008405"/>
            <a:ext cx="3933800" cy="784830"/>
          </a:xfrm>
          <a:prstGeom prst="rect">
            <a:avLst/>
          </a:prstGeom>
          <a:noFill/>
        </p:spPr>
        <p:txBody>
          <a:bodyPr wrap="square" rtlCol="0">
            <a:spAutoFit/>
          </a:bodyPr>
          <a:lstStyle/>
          <a:p>
            <a:pPr marL="92075" indent="-92075"/>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太陽光サービスの省エネルギー量および</a:t>
            </a:r>
            <a:r>
              <a:rPr lang="en-US" altLang="ja-JP" sz="900" dirty="0">
                <a:latin typeface="メイリオ" panose="020B0604030504040204" pitchFamily="50" charset="-128"/>
                <a:ea typeface="メイリオ" panose="020B0604030504040204" pitchFamily="50" charset="-128"/>
              </a:rPr>
              <a:t>CO2</a:t>
            </a:r>
            <a:r>
              <a:rPr lang="ja-JP" altLang="en-US" sz="900" dirty="0">
                <a:latin typeface="メイリオ" panose="020B0604030504040204" pitchFamily="50" charset="-128"/>
                <a:ea typeface="メイリオ" panose="020B0604030504040204" pitchFamily="50" charset="-128"/>
              </a:rPr>
              <a:t>削減量は太陽光設備の遮熱効果を加味して試算</a:t>
            </a:r>
          </a:p>
          <a:p>
            <a:pPr marL="92075" indent="-92075"/>
            <a:r>
              <a:rPr lang="en-US" altLang="ja-JP" sz="900" dirty="0">
                <a:latin typeface="メイリオ" panose="020B0604030504040204" pitchFamily="50" charset="-128"/>
                <a:ea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rPr>
              <a:t>　太陽光サービスの省エネルギー量および</a:t>
            </a:r>
            <a:r>
              <a:rPr lang="en-US" altLang="ja-JP" sz="900" dirty="0">
                <a:latin typeface="メイリオ" panose="020B0604030504040204" pitchFamily="50" charset="-128"/>
                <a:ea typeface="メイリオ" panose="020B0604030504040204" pitchFamily="50" charset="-128"/>
              </a:rPr>
              <a:t>CO2</a:t>
            </a:r>
            <a:r>
              <a:rPr lang="ja-JP" altLang="en-US" sz="900" dirty="0">
                <a:latin typeface="メイリオ" panose="020B0604030504040204" pitchFamily="50" charset="-128"/>
                <a:ea typeface="メイリオ" panose="020B0604030504040204" pitchFamily="50" charset="-128"/>
              </a:rPr>
              <a:t>削減量を本社工場の使用分に置き換えた場合で試算</a:t>
            </a:r>
          </a:p>
          <a:p>
            <a:r>
              <a:rPr kumimoji="1" lang="ja-JP" altLang="en-US" sz="9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84047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fontScale="90000"/>
          </a:bodyPr>
          <a:lstStyle/>
          <a:p>
            <a:pPr algn="l"/>
            <a:r>
              <a:rPr kumimoji="1" lang="en-US" altLang="ja-JP"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SDGs</a:t>
            </a:r>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への取り組み②</a:t>
            </a:r>
            <a:r>
              <a:rPr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地球への思いやり方針</a:t>
            </a:r>
            <a:endPar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9CC7CD3D-E8E1-4B29-B1C5-EE48B6AC9498}"/>
              </a:ext>
            </a:extLst>
          </p:cNvPr>
          <p:cNvPicPr>
            <a:picLocks noChangeAspect="1"/>
          </p:cNvPicPr>
          <p:nvPr/>
        </p:nvPicPr>
        <p:blipFill>
          <a:blip r:embed="rId3"/>
          <a:stretch>
            <a:fillRect/>
          </a:stretch>
        </p:blipFill>
        <p:spPr>
          <a:xfrm>
            <a:off x="25137" y="1679322"/>
            <a:ext cx="612000" cy="612000"/>
          </a:xfrm>
          <a:prstGeom prst="rect">
            <a:avLst/>
          </a:prstGeom>
        </p:spPr>
      </p:pic>
      <p:pic>
        <p:nvPicPr>
          <p:cNvPr id="15" name="図 14">
            <a:extLst>
              <a:ext uri="{FF2B5EF4-FFF2-40B4-BE49-F238E27FC236}">
                <a16:creationId xmlns:a16="http://schemas.microsoft.com/office/drawing/2014/main" id="{49166C2D-585E-4834-82DA-24390A5F8A90}"/>
              </a:ext>
            </a:extLst>
          </p:cNvPr>
          <p:cNvPicPr>
            <a:picLocks noChangeAspect="1"/>
          </p:cNvPicPr>
          <p:nvPr/>
        </p:nvPicPr>
        <p:blipFill>
          <a:blip r:embed="rId4"/>
          <a:stretch>
            <a:fillRect/>
          </a:stretch>
        </p:blipFill>
        <p:spPr>
          <a:xfrm>
            <a:off x="686526" y="1679322"/>
            <a:ext cx="612000" cy="612000"/>
          </a:xfrm>
          <a:prstGeom prst="rect">
            <a:avLst/>
          </a:prstGeom>
        </p:spPr>
      </p:pic>
      <p:pic>
        <p:nvPicPr>
          <p:cNvPr id="16" name="図 15">
            <a:extLst>
              <a:ext uri="{FF2B5EF4-FFF2-40B4-BE49-F238E27FC236}">
                <a16:creationId xmlns:a16="http://schemas.microsoft.com/office/drawing/2014/main" id="{0E006465-D4F7-4CF7-A7C9-87631D839949}"/>
              </a:ext>
            </a:extLst>
          </p:cNvPr>
          <p:cNvPicPr>
            <a:picLocks noChangeAspect="1"/>
          </p:cNvPicPr>
          <p:nvPr/>
        </p:nvPicPr>
        <p:blipFill>
          <a:blip r:embed="rId5"/>
          <a:stretch>
            <a:fillRect/>
          </a:stretch>
        </p:blipFill>
        <p:spPr>
          <a:xfrm>
            <a:off x="1347916" y="1679322"/>
            <a:ext cx="612000" cy="612000"/>
          </a:xfrm>
          <a:prstGeom prst="rect">
            <a:avLst/>
          </a:prstGeom>
        </p:spPr>
      </p:pic>
      <p:pic>
        <p:nvPicPr>
          <p:cNvPr id="17" name="図 16">
            <a:extLst>
              <a:ext uri="{FF2B5EF4-FFF2-40B4-BE49-F238E27FC236}">
                <a16:creationId xmlns:a16="http://schemas.microsoft.com/office/drawing/2014/main" id="{7AA5B28F-28BF-4C5D-88A7-5DA04A0E0741}"/>
              </a:ext>
            </a:extLst>
          </p:cNvPr>
          <p:cNvPicPr>
            <a:picLocks noChangeAspect="1"/>
          </p:cNvPicPr>
          <p:nvPr/>
        </p:nvPicPr>
        <p:blipFill>
          <a:blip r:embed="rId6"/>
          <a:stretch>
            <a:fillRect/>
          </a:stretch>
        </p:blipFill>
        <p:spPr>
          <a:xfrm>
            <a:off x="323528" y="3070417"/>
            <a:ext cx="612000" cy="612000"/>
          </a:xfrm>
          <a:prstGeom prst="rect">
            <a:avLst/>
          </a:prstGeom>
        </p:spPr>
      </p:pic>
      <p:pic>
        <p:nvPicPr>
          <p:cNvPr id="18" name="図 17">
            <a:extLst>
              <a:ext uri="{FF2B5EF4-FFF2-40B4-BE49-F238E27FC236}">
                <a16:creationId xmlns:a16="http://schemas.microsoft.com/office/drawing/2014/main" id="{03035CAA-3E5D-4D9E-BD31-8CAFD085925E}"/>
              </a:ext>
            </a:extLst>
          </p:cNvPr>
          <p:cNvPicPr>
            <a:picLocks noChangeAspect="1"/>
          </p:cNvPicPr>
          <p:nvPr/>
        </p:nvPicPr>
        <p:blipFill>
          <a:blip r:embed="rId7"/>
          <a:stretch>
            <a:fillRect/>
          </a:stretch>
        </p:blipFill>
        <p:spPr>
          <a:xfrm>
            <a:off x="1054788" y="3074609"/>
            <a:ext cx="612000" cy="612000"/>
          </a:xfrm>
          <a:prstGeom prst="rect">
            <a:avLst/>
          </a:prstGeom>
        </p:spPr>
      </p:pic>
      <p:pic>
        <p:nvPicPr>
          <p:cNvPr id="21" name="図 20">
            <a:extLst>
              <a:ext uri="{FF2B5EF4-FFF2-40B4-BE49-F238E27FC236}">
                <a16:creationId xmlns:a16="http://schemas.microsoft.com/office/drawing/2014/main" id="{885C3DB1-8FBE-4F02-9DA4-4C6C2F9A8171}"/>
              </a:ext>
            </a:extLst>
          </p:cNvPr>
          <p:cNvPicPr>
            <a:picLocks noChangeAspect="1"/>
          </p:cNvPicPr>
          <p:nvPr/>
        </p:nvPicPr>
        <p:blipFill>
          <a:blip r:embed="rId6"/>
          <a:stretch>
            <a:fillRect/>
          </a:stretch>
        </p:blipFill>
        <p:spPr>
          <a:xfrm>
            <a:off x="331137" y="5193264"/>
            <a:ext cx="612000" cy="612000"/>
          </a:xfrm>
          <a:prstGeom prst="rect">
            <a:avLst/>
          </a:prstGeom>
        </p:spPr>
      </p:pic>
      <p:pic>
        <p:nvPicPr>
          <p:cNvPr id="22" name="図 21">
            <a:extLst>
              <a:ext uri="{FF2B5EF4-FFF2-40B4-BE49-F238E27FC236}">
                <a16:creationId xmlns:a16="http://schemas.microsoft.com/office/drawing/2014/main" id="{5AF40C22-2276-4FAA-ABF3-CDC0E9E09C68}"/>
              </a:ext>
            </a:extLst>
          </p:cNvPr>
          <p:cNvPicPr>
            <a:picLocks noChangeAspect="1"/>
          </p:cNvPicPr>
          <p:nvPr/>
        </p:nvPicPr>
        <p:blipFill>
          <a:blip r:embed="rId7"/>
          <a:stretch>
            <a:fillRect/>
          </a:stretch>
        </p:blipFill>
        <p:spPr>
          <a:xfrm>
            <a:off x="1050554" y="5193264"/>
            <a:ext cx="612000" cy="612000"/>
          </a:xfrm>
          <a:prstGeom prst="rect">
            <a:avLst/>
          </a:prstGeom>
        </p:spPr>
      </p:pic>
      <p:cxnSp>
        <p:nvCxnSpPr>
          <p:cNvPr id="24" name="直線コネクタ 23">
            <a:extLst>
              <a:ext uri="{FF2B5EF4-FFF2-40B4-BE49-F238E27FC236}">
                <a16:creationId xmlns:a16="http://schemas.microsoft.com/office/drawing/2014/main" id="{94DAF07E-D7A9-4047-AC21-736AD1E759CE}"/>
              </a:ext>
            </a:extLst>
          </p:cNvPr>
          <p:cNvCxnSpPr>
            <a:cxnSpLocks/>
          </p:cNvCxnSpPr>
          <p:nvPr/>
        </p:nvCxnSpPr>
        <p:spPr>
          <a:xfrm>
            <a:off x="0" y="246247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86BCD21-9AAF-4930-BBA7-BBA7249E9FB5}"/>
              </a:ext>
            </a:extLst>
          </p:cNvPr>
          <p:cNvCxnSpPr>
            <a:cxnSpLocks/>
          </p:cNvCxnSpPr>
          <p:nvPr/>
        </p:nvCxnSpPr>
        <p:spPr>
          <a:xfrm>
            <a:off x="0" y="458112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5100267E-E58E-426D-B0E4-F722F3743566}"/>
              </a:ext>
            </a:extLst>
          </p:cNvPr>
          <p:cNvSpPr txBox="1"/>
          <p:nvPr/>
        </p:nvSpPr>
        <p:spPr>
          <a:xfrm>
            <a:off x="0" y="1268760"/>
            <a:ext cx="7956376" cy="338554"/>
          </a:xfrm>
          <a:prstGeom prst="rect">
            <a:avLst/>
          </a:prstGeom>
          <a:noFill/>
        </p:spPr>
        <p:txBody>
          <a:bodyPr wrap="square" rtlCol="0">
            <a:spAutoFit/>
          </a:bodyPr>
          <a:lstStyle/>
          <a:p>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①</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あらゆる方に安心して食べて頂ける、安全な食づくりに寄与する</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2AC8910C-9020-4712-AA71-A503748A418C}"/>
              </a:ext>
            </a:extLst>
          </p:cNvPr>
          <p:cNvSpPr txBox="1"/>
          <p:nvPr/>
        </p:nvSpPr>
        <p:spPr>
          <a:xfrm>
            <a:off x="0" y="2579373"/>
            <a:ext cx="9144000" cy="338554"/>
          </a:xfrm>
          <a:prstGeom prst="rect">
            <a:avLst/>
          </a:prstGeom>
          <a:noFill/>
        </p:spPr>
        <p:txBody>
          <a:bodyPr wrap="square" rtlCol="0">
            <a:spAutoFit/>
          </a:bodyPr>
          <a:lstStyle/>
          <a:p>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②</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持続可能な資源の活用で、環境負担の軽減に寄与し、地球にも優しい会社であり続ける</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B9199A7-3C2E-4150-A3EC-FAF2E23F7E66}"/>
              </a:ext>
            </a:extLst>
          </p:cNvPr>
          <p:cNvSpPr txBox="1"/>
          <p:nvPr/>
        </p:nvSpPr>
        <p:spPr>
          <a:xfrm>
            <a:off x="0" y="4702575"/>
            <a:ext cx="9144000" cy="338554"/>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③食の大切さを考慮した製造過程で、食品ロスを削減する</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CFE0BEB2-9396-4E95-AFFE-A880DA4B1BEC}"/>
              </a:ext>
            </a:extLst>
          </p:cNvPr>
          <p:cNvSpPr txBox="1"/>
          <p:nvPr/>
        </p:nvSpPr>
        <p:spPr>
          <a:xfrm>
            <a:off x="1936727" y="1690439"/>
            <a:ext cx="6544868"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spcBef>
                <a:spcPts val="600"/>
              </a:spcBef>
              <a:buBlip>
                <a:blip r:embed="rId8"/>
              </a:buBlip>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食品安全マネジメントシステム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FSSC22000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および</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ISO22000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の認証取得</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AC9B856E-81DB-4083-B89A-5BF08D0EB8DD}"/>
              </a:ext>
            </a:extLst>
          </p:cNvPr>
          <p:cNvSpPr txBox="1"/>
          <p:nvPr/>
        </p:nvSpPr>
        <p:spPr>
          <a:xfrm>
            <a:off x="1763688" y="3034826"/>
            <a:ext cx="6544868" cy="118494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spcBef>
                <a:spcPts val="600"/>
              </a:spcBef>
              <a:buBlip>
                <a:blip r:embed="rId8"/>
              </a:buBlip>
            </a:pP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強度を増した</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ECO</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パックの導入</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Blip>
                <a:blip r:embed="rId8"/>
              </a:buBlip>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自己完結型のバイオマス燃料製造設備の導入</a:t>
            </a:r>
          </a:p>
          <a:p>
            <a:pPr marL="285750" indent="-285750">
              <a:spcBef>
                <a:spcPts val="600"/>
              </a:spcBef>
              <a:buBlip>
                <a:blip r:embed="rId8"/>
              </a:buBlip>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廃油を燃料とした設備稼働</a:t>
            </a:r>
          </a:p>
          <a:p>
            <a:pPr marL="285750" indent="-285750">
              <a:spcBef>
                <a:spcPts val="600"/>
              </a:spcBef>
              <a:buBlip>
                <a:blip r:embed="rId8"/>
              </a:buBlip>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一部商品パッケージのバイオマスインキ使用</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BC228FC5-F8A6-4345-B07F-F16D3E3BEAD1}"/>
              </a:ext>
            </a:extLst>
          </p:cNvPr>
          <p:cNvSpPr txBox="1"/>
          <p:nvPr/>
        </p:nvSpPr>
        <p:spPr>
          <a:xfrm>
            <a:off x="1763688" y="5162575"/>
            <a:ext cx="6544868" cy="60016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spcBef>
                <a:spcPts val="600"/>
              </a:spcBef>
              <a:buBlip>
                <a:blip r:embed="rId8"/>
              </a:buBlip>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おから乾燥機による原料ロスの削減</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Blip>
                <a:blip r:embed="rId8"/>
              </a:buBlip>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最新機械導入による賞味期限の延長</a:t>
            </a:r>
          </a:p>
        </p:txBody>
      </p:sp>
      <p:pic>
        <p:nvPicPr>
          <p:cNvPr id="36" name="図 35">
            <a:extLst>
              <a:ext uri="{FF2B5EF4-FFF2-40B4-BE49-F238E27FC236}">
                <a16:creationId xmlns:a16="http://schemas.microsoft.com/office/drawing/2014/main" id="{2FB63C83-0836-459C-B631-63379C232B4B}"/>
              </a:ext>
            </a:extLst>
          </p:cNvPr>
          <p:cNvPicPr>
            <a:picLocks noChangeAspect="1"/>
          </p:cNvPicPr>
          <p:nvPr/>
        </p:nvPicPr>
        <p:blipFill>
          <a:blip r:embed="rId9"/>
          <a:stretch>
            <a:fillRect/>
          </a:stretch>
        </p:blipFill>
        <p:spPr>
          <a:xfrm>
            <a:off x="5757696" y="4753224"/>
            <a:ext cx="1066919" cy="1704617"/>
          </a:xfrm>
          <a:prstGeom prst="rect">
            <a:avLst/>
          </a:prstGeom>
        </p:spPr>
      </p:pic>
      <p:pic>
        <p:nvPicPr>
          <p:cNvPr id="37" name="図 36">
            <a:extLst>
              <a:ext uri="{FF2B5EF4-FFF2-40B4-BE49-F238E27FC236}">
                <a16:creationId xmlns:a16="http://schemas.microsoft.com/office/drawing/2014/main" id="{A730EEF1-E5A4-4A5C-B9C9-8797351A202E}"/>
              </a:ext>
            </a:extLst>
          </p:cNvPr>
          <p:cNvPicPr>
            <a:picLocks noChangeAspect="1"/>
          </p:cNvPicPr>
          <p:nvPr/>
        </p:nvPicPr>
        <p:blipFill>
          <a:blip r:embed="rId10"/>
          <a:stretch>
            <a:fillRect/>
          </a:stretch>
        </p:blipFill>
        <p:spPr>
          <a:xfrm>
            <a:off x="5757696" y="3015287"/>
            <a:ext cx="1441186" cy="1042458"/>
          </a:xfrm>
          <a:prstGeom prst="rect">
            <a:avLst/>
          </a:prstGeom>
        </p:spPr>
      </p:pic>
      <p:pic>
        <p:nvPicPr>
          <p:cNvPr id="38" name="図 37">
            <a:extLst>
              <a:ext uri="{FF2B5EF4-FFF2-40B4-BE49-F238E27FC236}">
                <a16:creationId xmlns:a16="http://schemas.microsoft.com/office/drawing/2014/main" id="{980CE027-125C-4590-B2E7-02956BA6050B}"/>
              </a:ext>
            </a:extLst>
          </p:cNvPr>
          <p:cNvPicPr>
            <a:picLocks noChangeAspect="1"/>
          </p:cNvPicPr>
          <p:nvPr/>
        </p:nvPicPr>
        <p:blipFill>
          <a:blip r:embed="rId11"/>
          <a:stretch>
            <a:fillRect/>
          </a:stretch>
        </p:blipFill>
        <p:spPr>
          <a:xfrm>
            <a:off x="7315563" y="3217493"/>
            <a:ext cx="1710082" cy="1236960"/>
          </a:xfrm>
          <a:prstGeom prst="rect">
            <a:avLst/>
          </a:prstGeom>
        </p:spPr>
      </p:pic>
      <p:sp>
        <p:nvSpPr>
          <p:cNvPr id="39" name="テキスト ボックス 38">
            <a:extLst>
              <a:ext uri="{FF2B5EF4-FFF2-40B4-BE49-F238E27FC236}">
                <a16:creationId xmlns:a16="http://schemas.microsoft.com/office/drawing/2014/main" id="{5EC3BEE9-BDB8-42FD-AD61-2AB49F0CA68F}"/>
              </a:ext>
            </a:extLst>
          </p:cNvPr>
          <p:cNvSpPr txBox="1"/>
          <p:nvPr/>
        </p:nvSpPr>
        <p:spPr>
          <a:xfrm>
            <a:off x="5786687" y="4093414"/>
            <a:ext cx="1441186" cy="246221"/>
          </a:xfrm>
          <a:prstGeom prst="rect">
            <a:avLst/>
          </a:prstGeom>
          <a:noFill/>
        </p:spPr>
        <p:txBody>
          <a:bodyPr wrap="square" rtlCol="0">
            <a:spAutoFit/>
          </a:bodyPr>
          <a:lstStyle/>
          <a:p>
            <a:pPr algn="ct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ECO</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パック</a:t>
            </a:r>
          </a:p>
        </p:txBody>
      </p:sp>
      <p:sp>
        <p:nvSpPr>
          <p:cNvPr id="40" name="テキスト ボックス 39">
            <a:extLst>
              <a:ext uri="{FF2B5EF4-FFF2-40B4-BE49-F238E27FC236}">
                <a16:creationId xmlns:a16="http://schemas.microsoft.com/office/drawing/2014/main" id="{DA108263-C53B-47C5-937E-40E47BDAD056}"/>
              </a:ext>
            </a:extLst>
          </p:cNvPr>
          <p:cNvSpPr txBox="1"/>
          <p:nvPr/>
        </p:nvSpPr>
        <p:spPr>
          <a:xfrm>
            <a:off x="7294381" y="2942247"/>
            <a:ext cx="1751382" cy="246221"/>
          </a:xfrm>
          <a:prstGeom prst="rect">
            <a:avLst/>
          </a:prstGeom>
          <a:noFill/>
        </p:spPr>
        <p:txBody>
          <a:bodyPr wrap="square" rtlCol="0">
            <a:spAutoFit/>
          </a:bodyPr>
          <a:lstStyle/>
          <a:p>
            <a:pPr algn="ct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バイオマス燃料製造設備</a:t>
            </a:r>
          </a:p>
        </p:txBody>
      </p:sp>
      <p:sp>
        <p:nvSpPr>
          <p:cNvPr id="41" name="テキスト ボックス 40">
            <a:extLst>
              <a:ext uri="{FF2B5EF4-FFF2-40B4-BE49-F238E27FC236}">
                <a16:creationId xmlns:a16="http://schemas.microsoft.com/office/drawing/2014/main" id="{A1B5E09F-4191-4544-929C-73F2406701C3}"/>
              </a:ext>
            </a:extLst>
          </p:cNvPr>
          <p:cNvSpPr txBox="1"/>
          <p:nvPr/>
        </p:nvSpPr>
        <p:spPr>
          <a:xfrm>
            <a:off x="5583487" y="6465664"/>
            <a:ext cx="1441186" cy="246221"/>
          </a:xfrm>
          <a:prstGeom prst="rect">
            <a:avLst/>
          </a:prstGeom>
          <a:noFill/>
        </p:spPr>
        <p:txBody>
          <a:bodyPr wrap="square" rtlCol="0">
            <a:spAutoFit/>
          </a:bodyPr>
          <a:lstStyle/>
          <a:p>
            <a:pPr algn="ct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おからパウダー</a:t>
            </a:r>
          </a:p>
        </p:txBody>
      </p:sp>
      <p:sp>
        <p:nvSpPr>
          <p:cNvPr id="42" name="テキスト ボックス 41">
            <a:extLst>
              <a:ext uri="{FF2B5EF4-FFF2-40B4-BE49-F238E27FC236}">
                <a16:creationId xmlns:a16="http://schemas.microsoft.com/office/drawing/2014/main" id="{F48B1101-9316-47BC-BDF0-27803D77056D}"/>
              </a:ext>
            </a:extLst>
          </p:cNvPr>
          <p:cNvSpPr txBox="1"/>
          <p:nvPr/>
        </p:nvSpPr>
        <p:spPr>
          <a:xfrm>
            <a:off x="7206511" y="4759545"/>
            <a:ext cx="1473089" cy="400110"/>
          </a:xfrm>
          <a:prstGeom prst="rect">
            <a:avLst/>
          </a:prstGeom>
          <a:noFill/>
        </p:spPr>
        <p:txBody>
          <a:bodyPr wrap="square" rtlCol="0">
            <a:spAutoFit/>
          </a:bodyPr>
          <a:lstStyle/>
          <a:p>
            <a:pPr algn="ct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最長</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週間の賞味期限を実現した製造機械</a:t>
            </a:r>
          </a:p>
        </p:txBody>
      </p:sp>
      <p:sp>
        <p:nvSpPr>
          <p:cNvPr id="4" name="スライド番号プレースホルダー 3"/>
          <p:cNvSpPr>
            <a:spLocks noGrp="1"/>
          </p:cNvSpPr>
          <p:nvPr>
            <p:ph type="sldNum" sz="quarter" idx="12"/>
          </p:nvPr>
        </p:nvSpPr>
        <p:spPr/>
        <p:txBody>
          <a:bodyPr/>
          <a:lstStyle/>
          <a:p>
            <a:r>
              <a:rPr kumimoji="1" lang="en-US" altLang="ja-JP" dirty="0"/>
              <a:t>24</a:t>
            </a:r>
            <a:endParaRPr kumimoji="1" lang="ja-JP" altLang="en-US" dirty="0"/>
          </a:p>
        </p:txBody>
      </p:sp>
      <p:pic>
        <p:nvPicPr>
          <p:cNvPr id="35" name="図 34">
            <a:extLst>
              <a:ext uri="{FF2B5EF4-FFF2-40B4-BE49-F238E27FC236}">
                <a16:creationId xmlns:a16="http://schemas.microsoft.com/office/drawing/2014/main" id="{9C3DFD77-7121-4FF1-9595-ADEDDB68A6FB}"/>
              </a:ext>
            </a:extLst>
          </p:cNvPr>
          <p:cNvPicPr>
            <a:picLocks noChangeAspect="1"/>
          </p:cNvPicPr>
          <p:nvPr/>
        </p:nvPicPr>
        <p:blipFill>
          <a:blip r:embed="rId12"/>
          <a:stretch>
            <a:fillRect/>
          </a:stretch>
        </p:blipFill>
        <p:spPr>
          <a:xfrm>
            <a:off x="7024673" y="5193264"/>
            <a:ext cx="1882762" cy="1380693"/>
          </a:xfrm>
          <a:prstGeom prst="rect">
            <a:avLst/>
          </a:prstGeom>
        </p:spPr>
      </p:pic>
    </p:spTree>
    <p:extLst>
      <p:ext uri="{BB962C8B-B14F-4D97-AF65-F5344CB8AC3E}">
        <p14:creationId xmlns:p14="http://schemas.microsoft.com/office/powerpoint/2010/main" val="3377905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25</a:t>
            </a:r>
            <a:endParaRPr lang="ja-JP" altLang="en-US" dirty="0"/>
          </a:p>
        </p:txBody>
      </p:sp>
      <p:sp>
        <p:nvSpPr>
          <p:cNvPr id="3" name="タイトル 1"/>
          <p:cNvSpPr txBox="1">
            <a:spLocks/>
          </p:cNvSpPr>
          <p:nvPr/>
        </p:nvSpPr>
        <p:spPr>
          <a:xfrm>
            <a:off x="0" y="332656"/>
            <a:ext cx="723629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イメージする将来の業界の姿</a:t>
            </a:r>
          </a:p>
        </p:txBody>
      </p:sp>
      <p:sp>
        <p:nvSpPr>
          <p:cNvPr id="4" name="正方形/長方形 3"/>
          <p:cNvSpPr/>
          <p:nvPr/>
        </p:nvSpPr>
        <p:spPr>
          <a:xfrm>
            <a:off x="4310717" y="1223355"/>
            <a:ext cx="2025225" cy="49505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現在</a:t>
            </a:r>
            <a:endParaRPr kumimoji="1"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6507216" y="1223355"/>
            <a:ext cx="2267744" cy="49505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想定される将来</a:t>
            </a:r>
            <a:endParaRPr kumimoji="1"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141730" y="1223354"/>
            <a:ext cx="2025225" cy="49505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過去</a:t>
            </a:r>
            <a:endParaRPr kumimoji="1"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25252" y="1808820"/>
            <a:ext cx="1791453" cy="247527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事業者数</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4310717" y="1808822"/>
            <a:ext cx="2025225" cy="1125124"/>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年時点で全体で約</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5,700</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社、</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人以上の事業者で</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850</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社程度となった</a:t>
            </a:r>
            <a:endPar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6507216" y="1808821"/>
            <a:ext cx="2267743" cy="247527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確定的な事業者数は判らないものの、</a:t>
            </a: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①全国規模で展開する小売業者に対して供給可能な豆腐製造業者は数社、②地域大手で数十社、③特徴ある製品で固定客を持つ小規模事業者</a:t>
            </a: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に分かれると考えられる</a:t>
            </a:r>
          </a:p>
        </p:txBody>
      </p:sp>
      <p:sp>
        <p:nvSpPr>
          <p:cNvPr id="11" name="正方形/長方形 10"/>
          <p:cNvSpPr/>
          <p:nvPr/>
        </p:nvSpPr>
        <p:spPr>
          <a:xfrm>
            <a:off x="2141730" y="1808820"/>
            <a:ext cx="2025225" cy="1125125"/>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年頃までは、全体で約</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16,000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人以上の事業者で</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社程度あった</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ホームベース 14"/>
          <p:cNvSpPr/>
          <p:nvPr/>
        </p:nvSpPr>
        <p:spPr>
          <a:xfrm>
            <a:off x="2146062" y="3046458"/>
            <a:ext cx="4189880" cy="1237638"/>
          </a:xfrm>
          <a:prstGeom prst="homePlate">
            <a:avLst>
              <a:gd name="adj" fmla="val 27867"/>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t" anchorCtr="0"/>
          <a:lstStyle/>
          <a:p>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減少の背景</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ü"/>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販売先である小売業が大規模化しスケールメリットを享受する体制</a:t>
            </a:r>
          </a:p>
          <a:p>
            <a:pPr marL="285750" indent="-285750">
              <a:buFont typeface="Wingdings" panose="05000000000000000000" pitchFamily="2" charset="2"/>
              <a:buChar char="ü"/>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小売業者が物流センターを保有</a:t>
            </a:r>
          </a:p>
          <a:p>
            <a:pPr marL="285750" indent="-285750">
              <a:buFont typeface="Wingdings" panose="05000000000000000000" pitchFamily="2" charset="2"/>
              <a:buChar char="ü"/>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小売業者の品質管理精度向上</a:t>
            </a:r>
          </a:p>
        </p:txBody>
      </p:sp>
      <p:sp>
        <p:nvSpPr>
          <p:cNvPr id="18" name="正方形/長方形 17"/>
          <p:cNvSpPr/>
          <p:nvPr/>
        </p:nvSpPr>
        <p:spPr>
          <a:xfrm>
            <a:off x="130992" y="4428953"/>
            <a:ext cx="1785714" cy="118319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市場規模</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2141730" y="4428953"/>
            <a:ext cx="2025225" cy="1183192"/>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6,000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億円程度と推計</a:t>
            </a:r>
          </a:p>
          <a:p>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過去は単価高、消費量少</a:t>
            </a:r>
          </a:p>
        </p:txBody>
      </p:sp>
      <p:sp>
        <p:nvSpPr>
          <p:cNvPr id="20" name="正方形/長方形 19"/>
          <p:cNvSpPr/>
          <p:nvPr/>
        </p:nvSpPr>
        <p:spPr>
          <a:xfrm>
            <a:off x="4332489" y="4428953"/>
            <a:ext cx="2025225" cy="1183192"/>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6,000</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億円程度と推計</a:t>
            </a:r>
          </a:p>
          <a:p>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最近は単価下落の一方で、消費量が増加傾向にあり横ばいが続いている</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6507217" y="4428953"/>
            <a:ext cx="2267743" cy="118319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伝統食材であり、健康食でもあることから市場の急激な増減は考えにくい。</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6,000</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億円程度で徐々に増加の見込み</a:t>
            </a:r>
          </a:p>
        </p:txBody>
      </p:sp>
      <p:sp>
        <p:nvSpPr>
          <p:cNvPr id="22" name="正方形/長方形 21"/>
          <p:cNvSpPr/>
          <p:nvPr/>
        </p:nvSpPr>
        <p:spPr>
          <a:xfrm>
            <a:off x="172475" y="5895300"/>
            <a:ext cx="8602484" cy="48602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将来的には、</a:t>
            </a: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市場規模が変わらないまま製パン業界の様に全国規模企業による寡占化が進み、地元に根差した地域大手、個人ベーカリーの様になるイメージ</a:t>
            </a:r>
          </a:p>
        </p:txBody>
      </p:sp>
    </p:spTree>
    <p:extLst>
      <p:ext uri="{BB962C8B-B14F-4D97-AF65-F5344CB8AC3E}">
        <p14:creationId xmlns:p14="http://schemas.microsoft.com/office/powerpoint/2010/main" val="3847901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881590" y="2054752"/>
            <a:ext cx="7020780" cy="3039433"/>
          </a:xfrm>
          <a:prstGeom prst="rect">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株主還元</a:t>
            </a:r>
          </a:p>
        </p:txBody>
      </p:sp>
      <p:sp>
        <p:nvSpPr>
          <p:cNvPr id="4" name="スライド番号プレースホルダー 3"/>
          <p:cNvSpPr>
            <a:spLocks noGrp="1"/>
          </p:cNvSpPr>
          <p:nvPr>
            <p:ph type="sldNum" sz="quarter" idx="12"/>
          </p:nvPr>
        </p:nvSpPr>
        <p:spPr/>
        <p:txBody>
          <a:bodyPr/>
          <a:lstStyle/>
          <a:p>
            <a:r>
              <a:rPr kumimoji="1" lang="en-US" altLang="ja-JP" dirty="0"/>
              <a:t>26</a:t>
            </a:r>
            <a:endParaRPr kumimoji="1" lang="ja-JP" altLang="en-US" dirty="0"/>
          </a:p>
        </p:txBody>
      </p:sp>
      <p:sp>
        <p:nvSpPr>
          <p:cNvPr id="3" name="テキスト ボックス 2"/>
          <p:cNvSpPr txBox="1"/>
          <p:nvPr/>
        </p:nvSpPr>
        <p:spPr>
          <a:xfrm>
            <a:off x="566554" y="1268760"/>
            <a:ext cx="8028577" cy="646331"/>
          </a:xfrm>
          <a:prstGeom prst="rect">
            <a:avLst/>
          </a:prstGeom>
          <a:noFill/>
        </p:spPr>
        <p:txBody>
          <a:bodyPr wrap="square" rtlCol="0">
            <a:spAutoFit/>
          </a:bodyPr>
          <a:lstStyle/>
          <a:p>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上場企業の責任として、①企業価値・株主価値の向上に努めるとともに、</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②継続性・安定性を考慮しながら株主への利益還元を積極</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的</a:t>
            </a: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に実施</a:t>
            </a:r>
          </a:p>
        </p:txBody>
      </p:sp>
      <p:sp>
        <p:nvSpPr>
          <p:cNvPr id="5" name="円/楕円 4"/>
          <p:cNvSpPr/>
          <p:nvPr/>
        </p:nvSpPr>
        <p:spPr>
          <a:xfrm>
            <a:off x="1331639" y="3086369"/>
            <a:ext cx="1530131" cy="107334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剰余金</a:t>
            </a:r>
          </a:p>
        </p:txBody>
      </p:sp>
      <p:sp>
        <p:nvSpPr>
          <p:cNvPr id="6" name="右矢印 5"/>
          <p:cNvSpPr/>
          <p:nvPr/>
        </p:nvSpPr>
        <p:spPr>
          <a:xfrm rot="20138522">
            <a:off x="2909546" y="3009293"/>
            <a:ext cx="810090" cy="35807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rot="1293312">
            <a:off x="2915318" y="3856635"/>
            <a:ext cx="810090" cy="39131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759340" y="2426722"/>
            <a:ext cx="3737985" cy="862903"/>
          </a:xfrm>
          <a:prstGeom prst="roundRect">
            <a:avLst>
              <a:gd name="adj" fmla="val 22183"/>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持続的な利益成長を実現するための</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pP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成長投資</a:t>
            </a: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（生産ラインの増強）</a:t>
            </a:r>
            <a:endPar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3778954" y="3847647"/>
            <a:ext cx="3737985" cy="872895"/>
          </a:xfrm>
          <a:prstGeom prst="roundRect">
            <a:avLst>
              <a:gd name="adj" fmla="val 22183"/>
            </a:avLst>
          </a:prstGeom>
        </p:spPr>
        <p:style>
          <a:lnRef idx="1">
            <a:schemeClr val="accent2"/>
          </a:lnRef>
          <a:fillRef idx="2">
            <a:schemeClr val="accent2"/>
          </a:fillRef>
          <a:effectRef idx="1">
            <a:schemeClr val="accent2"/>
          </a:effectRef>
          <a:fontRef idx="minor">
            <a:schemeClr val="dk1"/>
          </a:fontRef>
        </p:style>
        <p:txBody>
          <a:bodyPr rtlCol="0" anchor="ctr"/>
          <a:lstStyle/>
          <a:p>
            <a:pPr>
              <a:spcBef>
                <a:spcPts val="600"/>
              </a:spcBef>
            </a:pP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一定の内部留保を行ったうえで</a:t>
            </a:r>
            <a:endPar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配当</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755576" y="5303967"/>
            <a:ext cx="8028578" cy="892552"/>
          </a:xfrm>
          <a:prstGeom prst="rect">
            <a:avLst/>
          </a:prstGeom>
          <a:noFill/>
        </p:spPr>
        <p:txBody>
          <a:bodyPr wrap="square" rtlCol="0">
            <a:spAutoFit/>
          </a:bodyPr>
          <a:lstStyle/>
          <a:p>
            <a:r>
              <a:rPr kumimoji="1" lang="en-US" altLang="ja-JP" sz="24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22.06</a:t>
            </a:r>
            <a:r>
              <a:rPr kumimoji="1" lang="ja-JP" altLang="en-US" sz="24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期　</a:t>
            </a:r>
            <a:r>
              <a:rPr kumimoji="1" lang="en-US" altLang="ja-JP" sz="24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4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株配当予想　</a:t>
            </a:r>
            <a:r>
              <a:rPr kumimoji="1" lang="en-US" altLang="ja-JP" sz="24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24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円</a:t>
            </a:r>
            <a:r>
              <a:rPr kumimoji="1" lang="ja-JP" altLang="en-US"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（中間配当</a:t>
            </a:r>
            <a:r>
              <a:rPr kumimoji="1" lang="en-US" altLang="ja-JP"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円）</a:t>
            </a:r>
            <a:endParaRPr kumimoji="1" lang="en-US" altLang="ja-JP"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21.06</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期  </a:t>
            </a:r>
            <a:r>
              <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株配当実績　</a:t>
            </a:r>
            <a:r>
              <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（中間配当</a:t>
            </a:r>
            <a:r>
              <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560452" y="3347469"/>
            <a:ext cx="3334857"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原則 営業</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キャッシュフロー</a:t>
            </a: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の範囲内</a:t>
            </a:r>
          </a:p>
        </p:txBody>
      </p:sp>
    </p:spTree>
    <p:extLst>
      <p:ext uri="{BB962C8B-B14F-4D97-AF65-F5344CB8AC3E}">
        <p14:creationId xmlns:p14="http://schemas.microsoft.com/office/powerpoint/2010/main" val="3071375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354404"/>
            <a:ext cx="9144000" cy="72008"/>
          </a:xfrm>
          <a:prstGeom prst="rect">
            <a:avLst/>
          </a:prstGeom>
          <a:gradFill flip="none" rotWithShape="1">
            <a:gsLst>
              <a:gs pos="0">
                <a:srgbClr val="DF577E">
                  <a:shade val="30000"/>
                  <a:satMod val="115000"/>
                  <a:lumMod val="77000"/>
                  <a:lumOff val="23000"/>
                </a:srgbClr>
              </a:gs>
              <a:gs pos="100000">
                <a:srgbClr val="DF577E">
                  <a:shade val="100000"/>
                  <a:satMod val="115000"/>
                  <a:lumMod val="41000"/>
                  <a:lumOff val="59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1368413" y="2708920"/>
            <a:ext cx="6336704" cy="707886"/>
          </a:xfrm>
          <a:prstGeom prst="rect">
            <a:avLst/>
          </a:prstGeom>
          <a:noFill/>
        </p:spPr>
        <p:txBody>
          <a:bodyPr wrap="square" rtlCol="0">
            <a:spAutoFit/>
          </a:bodyPr>
          <a:lstStyle/>
          <a:p>
            <a:pPr algn="ctr"/>
            <a:r>
              <a:rPr kumimoji="1" lang="en-US" altLang="ja-JP" sz="4000" b="1" dirty="0">
                <a:solidFill>
                  <a:srgbClr val="D44C56"/>
                </a:solidFill>
                <a:latin typeface="メイリオ" panose="020B0604030504040204" pitchFamily="50" charset="-128"/>
                <a:ea typeface="メイリオ" panose="020B0604030504040204" pitchFamily="50" charset="-128"/>
                <a:cs typeface="メイリオ" panose="020B0604030504040204" pitchFamily="50" charset="-128"/>
              </a:rPr>
              <a:t>Ⅲ</a:t>
            </a:r>
            <a:r>
              <a:rPr kumimoji="1" lang="ja-JP" altLang="en-US" sz="4000" b="1" dirty="0" err="1">
                <a:solidFill>
                  <a:srgbClr val="D44C56"/>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000" b="1" dirty="0">
                <a:solidFill>
                  <a:srgbClr val="D44C56"/>
                </a:solidFill>
                <a:latin typeface="メイリオ" panose="020B0604030504040204" pitchFamily="50" charset="-128"/>
                <a:ea typeface="メイリオ" panose="020B0604030504040204" pitchFamily="50" charset="-128"/>
                <a:cs typeface="メイリオ" panose="020B0604030504040204" pitchFamily="50" charset="-128"/>
              </a:rPr>
              <a:t>参考資料</a:t>
            </a:r>
          </a:p>
        </p:txBody>
      </p:sp>
    </p:spTree>
    <p:extLst>
      <p:ext uri="{BB962C8B-B14F-4D97-AF65-F5344CB8AC3E}">
        <p14:creationId xmlns:p14="http://schemas.microsoft.com/office/powerpoint/2010/main" val="569941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矢印コネクタ 12"/>
          <p:cNvCxnSpPr>
            <a:cxnSpLocks/>
          </p:cNvCxnSpPr>
          <p:nvPr/>
        </p:nvCxnSpPr>
        <p:spPr>
          <a:xfrm flipV="1">
            <a:off x="4246064" y="3362647"/>
            <a:ext cx="485506" cy="863780"/>
          </a:xfrm>
          <a:prstGeom prst="straightConnector1">
            <a:avLst/>
          </a:prstGeom>
          <a:ln w="38100">
            <a:solidFill>
              <a:srgbClr val="D44C56"/>
            </a:solidFill>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豆腐市場動向①－消費動向</a:t>
            </a:r>
          </a:p>
        </p:txBody>
      </p:sp>
      <p:sp>
        <p:nvSpPr>
          <p:cNvPr id="4" name="スライド番号プレースホルダー 3"/>
          <p:cNvSpPr>
            <a:spLocks noGrp="1"/>
          </p:cNvSpPr>
          <p:nvPr>
            <p:ph type="sldNum" sz="quarter" idx="12"/>
          </p:nvPr>
        </p:nvSpPr>
        <p:spPr>
          <a:xfrm>
            <a:off x="6983905" y="6394245"/>
            <a:ext cx="2133600" cy="365125"/>
          </a:xfrm>
        </p:spPr>
        <p:txBody>
          <a:bodyPr/>
          <a:lstStyle/>
          <a:p>
            <a:r>
              <a:rPr kumimoji="1" lang="en-US" altLang="ja-JP" dirty="0"/>
              <a:t>28</a:t>
            </a:r>
            <a:endParaRPr kumimoji="1" lang="ja-JP" altLang="en-US" dirty="0"/>
          </a:p>
        </p:txBody>
      </p:sp>
      <p:graphicFrame>
        <p:nvGraphicFramePr>
          <p:cNvPr id="5" name="グラフ 4"/>
          <p:cNvGraphicFramePr/>
          <p:nvPr/>
        </p:nvGraphicFramePr>
        <p:xfrm>
          <a:off x="-49505" y="1955308"/>
          <a:ext cx="4566088" cy="3720952"/>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71400" y="1753070"/>
            <a:ext cx="864096"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（円）</a:t>
            </a:r>
          </a:p>
        </p:txBody>
      </p:sp>
      <p:sp>
        <p:nvSpPr>
          <p:cNvPr id="7" name="テキスト ボックス 6"/>
          <p:cNvSpPr txBox="1"/>
          <p:nvPr/>
        </p:nvSpPr>
        <p:spPr>
          <a:xfrm>
            <a:off x="503448" y="1358724"/>
            <a:ext cx="3843527" cy="523220"/>
          </a:xfrm>
          <a:prstGeom prst="rect">
            <a:avLst/>
          </a:prstGeom>
          <a:noFill/>
        </p:spPr>
        <p:txBody>
          <a:bodyPr wrap="square" rtlCol="0">
            <a:spAutoFit/>
          </a:bodyPr>
          <a:lstStyle/>
          <a:p>
            <a:pPr algn="ctr"/>
            <a:r>
              <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①</a:t>
            </a:r>
            <a:r>
              <a:rPr kumimoji="1"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世帯当たりの年間購入</a:t>
            </a: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金額の推移</a:t>
            </a:r>
            <a:endPar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（二人以上世帯）</a:t>
            </a:r>
            <a:endPar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グラフ 7"/>
          <p:cNvGraphicFramePr/>
          <p:nvPr/>
        </p:nvGraphicFramePr>
        <p:xfrm>
          <a:off x="4593091" y="4111186"/>
          <a:ext cx="4302576" cy="2766000"/>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5065574" y="3888070"/>
            <a:ext cx="3466866" cy="307777"/>
          </a:xfrm>
          <a:prstGeom prst="rect">
            <a:avLst/>
          </a:prstGeom>
          <a:noFill/>
        </p:spPr>
        <p:txBody>
          <a:bodyPr wrap="square" rtlCol="0">
            <a:spAutoFit/>
          </a:bodyPr>
          <a:lstStyle/>
          <a:p>
            <a:r>
              <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③世帯当たり購入量推移</a:t>
            </a:r>
          </a:p>
        </p:txBody>
      </p:sp>
      <p:graphicFrame>
        <p:nvGraphicFramePr>
          <p:cNvPr id="10" name="グラフ 9"/>
          <p:cNvGraphicFramePr/>
          <p:nvPr/>
        </p:nvGraphicFramePr>
        <p:xfrm>
          <a:off x="4499992" y="1342100"/>
          <a:ext cx="4401490" cy="2630631"/>
        </p:xfrm>
        <a:graphic>
          <a:graphicData uri="http://schemas.openxmlformats.org/drawingml/2006/chart">
            <c:chart xmlns:c="http://schemas.openxmlformats.org/drawingml/2006/chart" xmlns:r="http://schemas.openxmlformats.org/officeDocument/2006/relationships" r:id="rId5"/>
          </a:graphicData>
        </a:graphic>
      </p:graphicFrame>
      <p:sp>
        <p:nvSpPr>
          <p:cNvPr id="11" name="テキスト ボックス 10"/>
          <p:cNvSpPr txBox="1"/>
          <p:nvPr/>
        </p:nvSpPr>
        <p:spPr>
          <a:xfrm>
            <a:off x="5112061" y="1223755"/>
            <a:ext cx="3816424" cy="307777"/>
          </a:xfrm>
          <a:prstGeom prst="rect">
            <a:avLst/>
          </a:prstGeom>
          <a:noFill/>
        </p:spPr>
        <p:txBody>
          <a:bodyPr wrap="square" rtlCol="0">
            <a:spAutoFit/>
          </a:bodyPr>
          <a:lstStyle/>
          <a:p>
            <a:r>
              <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②単価推移</a:t>
            </a:r>
          </a:p>
        </p:txBody>
      </p:sp>
      <p:cxnSp>
        <p:nvCxnSpPr>
          <p:cNvPr id="14" name="直線矢印コネクタ 13"/>
          <p:cNvCxnSpPr>
            <a:cxnSpLocks/>
          </p:cNvCxnSpPr>
          <p:nvPr/>
        </p:nvCxnSpPr>
        <p:spPr>
          <a:xfrm>
            <a:off x="4246064" y="4599723"/>
            <a:ext cx="538354" cy="386065"/>
          </a:xfrm>
          <a:prstGeom prst="straightConnector1">
            <a:avLst/>
          </a:prstGeom>
          <a:ln w="38100">
            <a:solidFill>
              <a:srgbClr val="D44C56"/>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561925" y="3910889"/>
            <a:ext cx="1007299"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（丁）</a:t>
            </a:r>
          </a:p>
        </p:txBody>
      </p:sp>
      <p:sp>
        <p:nvSpPr>
          <p:cNvPr id="18" name="テキスト ボックス 17"/>
          <p:cNvSpPr txBox="1"/>
          <p:nvPr/>
        </p:nvSpPr>
        <p:spPr>
          <a:xfrm>
            <a:off x="4526995" y="1268760"/>
            <a:ext cx="648072" cy="246221"/>
          </a:xfrm>
          <a:prstGeom prst="rect">
            <a:avLst/>
          </a:prstGeom>
          <a:noFill/>
        </p:spPr>
        <p:txBody>
          <a:bodyPr wrap="square" rtlCol="0">
            <a:spAutoFit/>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（円）</a:t>
            </a:r>
          </a:p>
        </p:txBody>
      </p:sp>
      <p:sp>
        <p:nvSpPr>
          <p:cNvPr id="23" name="テキスト ボックス 22"/>
          <p:cNvSpPr txBox="1"/>
          <p:nvPr/>
        </p:nvSpPr>
        <p:spPr>
          <a:xfrm>
            <a:off x="179511" y="6426709"/>
            <a:ext cx="4237135" cy="369332"/>
          </a:xfrm>
          <a:prstGeom prst="rect">
            <a:avLst/>
          </a:prstGeom>
          <a:noFill/>
        </p:spPr>
        <p:txBody>
          <a:bodyPr wrap="square" rtlCol="0">
            <a:spAutoFi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出所）総務省「家計調査」、総務省「住民基本台帳に基づく人口、人口動態および世帯数」をもとに作成</a:t>
            </a:r>
          </a:p>
        </p:txBody>
      </p:sp>
      <p:sp>
        <p:nvSpPr>
          <p:cNvPr id="3" name="正方形/長方形 2"/>
          <p:cNvSpPr/>
          <p:nvPr/>
        </p:nvSpPr>
        <p:spPr>
          <a:xfrm>
            <a:off x="4559653" y="6093360"/>
            <a:ext cx="2913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flipV="1">
            <a:off x="4776433" y="5927270"/>
            <a:ext cx="3981032" cy="45719"/>
          </a:xfrm>
          <a:custGeom>
            <a:avLst/>
            <a:gdLst>
              <a:gd name="connsiteX0" fmla="*/ 0 w 5659654"/>
              <a:gd name="connsiteY0" fmla="*/ 741148 h 779649"/>
              <a:gd name="connsiteX1" fmla="*/ 240631 w 5659654"/>
              <a:gd name="connsiteY1" fmla="*/ 28878 h 779649"/>
              <a:gd name="connsiteX2" fmla="*/ 471637 w 5659654"/>
              <a:gd name="connsiteY2" fmla="*/ 760398 h 779649"/>
              <a:gd name="connsiteX3" fmla="*/ 712269 w 5659654"/>
              <a:gd name="connsiteY3" fmla="*/ 9628 h 779649"/>
              <a:gd name="connsiteX4" fmla="*/ 933650 w 5659654"/>
              <a:gd name="connsiteY4" fmla="*/ 760398 h 779649"/>
              <a:gd name="connsiteX5" fmla="*/ 1155031 w 5659654"/>
              <a:gd name="connsiteY5" fmla="*/ 28878 h 779649"/>
              <a:gd name="connsiteX6" fmla="*/ 1366787 w 5659654"/>
              <a:gd name="connsiteY6" fmla="*/ 760398 h 779649"/>
              <a:gd name="connsiteX7" fmla="*/ 1607419 w 5659654"/>
              <a:gd name="connsiteY7" fmla="*/ 2 h 779649"/>
              <a:gd name="connsiteX8" fmla="*/ 1838425 w 5659654"/>
              <a:gd name="connsiteY8" fmla="*/ 750773 h 779649"/>
              <a:gd name="connsiteX9" fmla="*/ 2059806 w 5659654"/>
              <a:gd name="connsiteY9" fmla="*/ 19253 h 779649"/>
              <a:gd name="connsiteX10" fmla="*/ 2290812 w 5659654"/>
              <a:gd name="connsiteY10" fmla="*/ 760398 h 779649"/>
              <a:gd name="connsiteX11" fmla="*/ 2512193 w 5659654"/>
              <a:gd name="connsiteY11" fmla="*/ 19253 h 779649"/>
              <a:gd name="connsiteX12" fmla="*/ 2743200 w 5659654"/>
              <a:gd name="connsiteY12" fmla="*/ 779649 h 779649"/>
              <a:gd name="connsiteX13" fmla="*/ 2964581 w 5659654"/>
              <a:gd name="connsiteY13" fmla="*/ 19253 h 779649"/>
              <a:gd name="connsiteX14" fmla="*/ 3185962 w 5659654"/>
              <a:gd name="connsiteY14" fmla="*/ 741148 h 779649"/>
              <a:gd name="connsiteX15" fmla="*/ 3426593 w 5659654"/>
              <a:gd name="connsiteY15" fmla="*/ 9628 h 779649"/>
              <a:gd name="connsiteX16" fmla="*/ 3657600 w 5659654"/>
              <a:gd name="connsiteY16" fmla="*/ 770023 h 779649"/>
              <a:gd name="connsiteX17" fmla="*/ 3878981 w 5659654"/>
              <a:gd name="connsiteY17" fmla="*/ 19253 h 779649"/>
              <a:gd name="connsiteX18" fmla="*/ 4109987 w 5659654"/>
              <a:gd name="connsiteY18" fmla="*/ 760398 h 779649"/>
              <a:gd name="connsiteX19" fmla="*/ 4331368 w 5659654"/>
              <a:gd name="connsiteY19" fmla="*/ 9628 h 779649"/>
              <a:gd name="connsiteX20" fmla="*/ 4562374 w 5659654"/>
              <a:gd name="connsiteY20" fmla="*/ 760398 h 779649"/>
              <a:gd name="connsiteX21" fmla="*/ 4783755 w 5659654"/>
              <a:gd name="connsiteY21" fmla="*/ 19253 h 779649"/>
              <a:gd name="connsiteX22" fmla="*/ 5034012 w 5659654"/>
              <a:gd name="connsiteY22" fmla="*/ 779649 h 779649"/>
              <a:gd name="connsiteX23" fmla="*/ 5236143 w 5659654"/>
              <a:gd name="connsiteY23" fmla="*/ 19253 h 779649"/>
              <a:gd name="connsiteX24" fmla="*/ 5467149 w 5659654"/>
              <a:gd name="connsiteY24" fmla="*/ 760398 h 779649"/>
              <a:gd name="connsiteX25" fmla="*/ 5659654 w 5659654"/>
              <a:gd name="connsiteY25" fmla="*/ 9628 h 779649"/>
              <a:gd name="connsiteX26" fmla="*/ 5659654 w 5659654"/>
              <a:gd name="connsiteY26" fmla="*/ 9628 h 77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59654" h="779649">
                <a:moveTo>
                  <a:pt x="0" y="741148"/>
                </a:moveTo>
                <a:cubicBezTo>
                  <a:pt x="81012" y="383409"/>
                  <a:pt x="162025" y="25670"/>
                  <a:pt x="240631" y="28878"/>
                </a:cubicBezTo>
                <a:cubicBezTo>
                  <a:pt x="319237" y="32086"/>
                  <a:pt x="393031" y="763606"/>
                  <a:pt x="471637" y="760398"/>
                </a:cubicBezTo>
                <a:cubicBezTo>
                  <a:pt x="550243" y="757190"/>
                  <a:pt x="635267" y="9628"/>
                  <a:pt x="712269" y="9628"/>
                </a:cubicBezTo>
                <a:cubicBezTo>
                  <a:pt x="789271" y="9628"/>
                  <a:pt x="859856" y="757190"/>
                  <a:pt x="933650" y="760398"/>
                </a:cubicBezTo>
                <a:cubicBezTo>
                  <a:pt x="1007444" y="763606"/>
                  <a:pt x="1082842" y="28878"/>
                  <a:pt x="1155031" y="28878"/>
                </a:cubicBezTo>
                <a:cubicBezTo>
                  <a:pt x="1227220" y="28878"/>
                  <a:pt x="1291389" y="765211"/>
                  <a:pt x="1366787" y="760398"/>
                </a:cubicBezTo>
                <a:cubicBezTo>
                  <a:pt x="1442185" y="755585"/>
                  <a:pt x="1528813" y="1606"/>
                  <a:pt x="1607419" y="2"/>
                </a:cubicBezTo>
                <a:cubicBezTo>
                  <a:pt x="1686025" y="-1602"/>
                  <a:pt x="1763027" y="747565"/>
                  <a:pt x="1838425" y="750773"/>
                </a:cubicBezTo>
                <a:cubicBezTo>
                  <a:pt x="1913823" y="753981"/>
                  <a:pt x="1984408" y="17649"/>
                  <a:pt x="2059806" y="19253"/>
                </a:cubicBezTo>
                <a:cubicBezTo>
                  <a:pt x="2135204" y="20857"/>
                  <a:pt x="2215414" y="760398"/>
                  <a:pt x="2290812" y="760398"/>
                </a:cubicBezTo>
                <a:cubicBezTo>
                  <a:pt x="2366210" y="760398"/>
                  <a:pt x="2436795" y="16045"/>
                  <a:pt x="2512193" y="19253"/>
                </a:cubicBezTo>
                <a:cubicBezTo>
                  <a:pt x="2587591" y="22461"/>
                  <a:pt x="2667802" y="779649"/>
                  <a:pt x="2743200" y="779649"/>
                </a:cubicBezTo>
                <a:cubicBezTo>
                  <a:pt x="2818598" y="779649"/>
                  <a:pt x="2890787" y="25670"/>
                  <a:pt x="2964581" y="19253"/>
                </a:cubicBezTo>
                <a:cubicBezTo>
                  <a:pt x="3038375" y="12836"/>
                  <a:pt x="3108960" y="742752"/>
                  <a:pt x="3185962" y="741148"/>
                </a:cubicBezTo>
                <a:cubicBezTo>
                  <a:pt x="3262964" y="739544"/>
                  <a:pt x="3347987" y="4815"/>
                  <a:pt x="3426593" y="9628"/>
                </a:cubicBezTo>
                <a:cubicBezTo>
                  <a:pt x="3505199" y="14441"/>
                  <a:pt x="3582202" y="768419"/>
                  <a:pt x="3657600" y="770023"/>
                </a:cubicBezTo>
                <a:cubicBezTo>
                  <a:pt x="3732998" y="771627"/>
                  <a:pt x="3803583" y="20857"/>
                  <a:pt x="3878981" y="19253"/>
                </a:cubicBezTo>
                <a:cubicBezTo>
                  <a:pt x="3954379" y="17649"/>
                  <a:pt x="4034589" y="762002"/>
                  <a:pt x="4109987" y="760398"/>
                </a:cubicBezTo>
                <a:cubicBezTo>
                  <a:pt x="4185385" y="758794"/>
                  <a:pt x="4255970" y="9628"/>
                  <a:pt x="4331368" y="9628"/>
                </a:cubicBezTo>
                <a:cubicBezTo>
                  <a:pt x="4406766" y="9628"/>
                  <a:pt x="4486976" y="758794"/>
                  <a:pt x="4562374" y="760398"/>
                </a:cubicBezTo>
                <a:cubicBezTo>
                  <a:pt x="4637772" y="762002"/>
                  <a:pt x="4705149" y="16045"/>
                  <a:pt x="4783755" y="19253"/>
                </a:cubicBezTo>
                <a:cubicBezTo>
                  <a:pt x="4862361" y="22461"/>
                  <a:pt x="4958614" y="779649"/>
                  <a:pt x="5034012" y="779649"/>
                </a:cubicBezTo>
                <a:cubicBezTo>
                  <a:pt x="5109410" y="779649"/>
                  <a:pt x="5163954" y="22461"/>
                  <a:pt x="5236143" y="19253"/>
                </a:cubicBezTo>
                <a:cubicBezTo>
                  <a:pt x="5308332" y="16045"/>
                  <a:pt x="5396564" y="762002"/>
                  <a:pt x="5467149" y="760398"/>
                </a:cubicBezTo>
                <a:cubicBezTo>
                  <a:pt x="5537734" y="758794"/>
                  <a:pt x="5659654" y="9628"/>
                  <a:pt x="5659654" y="9628"/>
                </a:cubicBezTo>
                <a:lnTo>
                  <a:pt x="5659654" y="9628"/>
                </a:lnTo>
              </a:path>
            </a:pathLst>
          </a:custGeom>
          <a:noFill/>
          <a:ln w="38100" cmpd="dbl">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79513" y="5632276"/>
            <a:ext cx="4237134" cy="677108"/>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市場規模は、</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コンシューマ概算　</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8,000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円</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×5,550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万世帯≒</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4,450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外食・中食等の業務用と合わせ、</a:t>
            </a:r>
            <a:r>
              <a:rPr kumimoji="1"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6,000</a:t>
            </a:r>
            <a:r>
              <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億円程度</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と推計</a:t>
            </a:r>
          </a:p>
        </p:txBody>
      </p:sp>
      <p:sp>
        <p:nvSpPr>
          <p:cNvPr id="20" name="星 12 19"/>
          <p:cNvSpPr/>
          <p:nvPr/>
        </p:nvSpPr>
        <p:spPr>
          <a:xfrm>
            <a:off x="7605338" y="1620334"/>
            <a:ext cx="1557172" cy="593531"/>
          </a:xfrm>
          <a:prstGeom prst="star12">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下落トレンドが続く</a:t>
            </a:r>
          </a:p>
        </p:txBody>
      </p:sp>
      <p:sp>
        <p:nvSpPr>
          <p:cNvPr id="24" name="星 12 23"/>
          <p:cNvSpPr/>
          <p:nvPr/>
        </p:nvSpPr>
        <p:spPr>
          <a:xfrm>
            <a:off x="7586828" y="4737231"/>
            <a:ext cx="1557172" cy="593531"/>
          </a:xfrm>
          <a:prstGeom prst="star12">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lang="ja-JP" altLang="en-US" sz="1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トレンドは増加基調</a:t>
            </a:r>
            <a:endParaRPr lang="en-US" altLang="ja-JP" sz="1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90448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豆腐市場動向②－事業者動向</a:t>
            </a:r>
          </a:p>
        </p:txBody>
      </p:sp>
      <p:sp>
        <p:nvSpPr>
          <p:cNvPr id="4" name="スライド番号プレースホルダー 3"/>
          <p:cNvSpPr>
            <a:spLocks noGrp="1"/>
          </p:cNvSpPr>
          <p:nvPr>
            <p:ph type="sldNum" sz="quarter" idx="12"/>
          </p:nvPr>
        </p:nvSpPr>
        <p:spPr>
          <a:xfrm>
            <a:off x="6982684" y="6399330"/>
            <a:ext cx="2133600" cy="365125"/>
          </a:xfrm>
        </p:spPr>
        <p:txBody>
          <a:bodyPr/>
          <a:lstStyle/>
          <a:p>
            <a:r>
              <a:rPr kumimoji="1" lang="en-US" altLang="ja-JP" dirty="0"/>
              <a:t>29</a:t>
            </a:r>
            <a:endParaRPr kumimoji="1" lang="ja-JP" altLang="en-US" dirty="0"/>
          </a:p>
        </p:txBody>
      </p:sp>
      <p:graphicFrame>
        <p:nvGraphicFramePr>
          <p:cNvPr id="3" name="グラフ 2"/>
          <p:cNvGraphicFramePr/>
          <p:nvPr/>
        </p:nvGraphicFramePr>
        <p:xfrm>
          <a:off x="136766" y="1415402"/>
          <a:ext cx="4230570" cy="3446815"/>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774257" y="1105022"/>
            <a:ext cx="3330444" cy="307777"/>
          </a:xfrm>
          <a:prstGeom prst="rect">
            <a:avLst/>
          </a:prstGeom>
          <a:noFill/>
        </p:spPr>
        <p:txBody>
          <a:bodyPr wrap="square" rtlCol="0">
            <a:spAutoFit/>
          </a:bodyPr>
          <a:lstStyle/>
          <a:p>
            <a:pPr algn="ctr"/>
            <a:r>
              <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①事業所数の推移</a:t>
            </a:r>
          </a:p>
        </p:txBody>
      </p:sp>
      <p:sp>
        <p:nvSpPr>
          <p:cNvPr id="6" name="テキスト ボックス 5"/>
          <p:cNvSpPr txBox="1"/>
          <p:nvPr/>
        </p:nvSpPr>
        <p:spPr>
          <a:xfrm>
            <a:off x="99572" y="4667336"/>
            <a:ext cx="4488281" cy="507831"/>
          </a:xfrm>
          <a:prstGeom prst="rect">
            <a:avLst/>
          </a:prstGeom>
          <a:noFill/>
        </p:spPr>
        <p:txBody>
          <a:bodyPr wrap="square" rtlCol="0">
            <a:spAutoFit/>
          </a:bodyPr>
          <a:lstStyle/>
          <a:p>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出所）①厚生労働省「衛生行政報告例」による事業所数（</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年度末</a:t>
            </a: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②経済産業省「工業統計」による従業員数</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名以上の事業所数（</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年まで　</a:t>
            </a:r>
            <a:endPar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は前年末、</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2017</a:t>
            </a: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年以降は</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をもとに作成</a:t>
            </a:r>
          </a:p>
        </p:txBody>
      </p:sp>
      <p:sp>
        <p:nvSpPr>
          <p:cNvPr id="7" name="テキスト ボックス 6"/>
          <p:cNvSpPr txBox="1"/>
          <p:nvPr/>
        </p:nvSpPr>
        <p:spPr>
          <a:xfrm>
            <a:off x="-54312" y="1201638"/>
            <a:ext cx="971520"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（事業所数）</a:t>
            </a:r>
          </a:p>
        </p:txBody>
      </p:sp>
      <p:graphicFrame>
        <p:nvGraphicFramePr>
          <p:cNvPr id="11" name="グラフ 10"/>
          <p:cNvGraphicFramePr/>
          <p:nvPr/>
        </p:nvGraphicFramePr>
        <p:xfrm>
          <a:off x="4526995" y="1412362"/>
          <a:ext cx="4500500" cy="3670628"/>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4977045" y="1105022"/>
            <a:ext cx="3555396" cy="307777"/>
          </a:xfrm>
          <a:prstGeom prst="rect">
            <a:avLst/>
          </a:prstGeom>
          <a:noFill/>
        </p:spPr>
        <p:txBody>
          <a:bodyPr wrap="square" rtlCol="0">
            <a:spAutoFit/>
          </a:bodyPr>
          <a:lstStyle/>
          <a:p>
            <a:pPr algn="ctr"/>
            <a:r>
              <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②出荷額の推移</a:t>
            </a:r>
          </a:p>
        </p:txBody>
      </p:sp>
      <p:sp>
        <p:nvSpPr>
          <p:cNvPr id="14" name="テキスト ボックス 13"/>
          <p:cNvSpPr txBox="1"/>
          <p:nvPr/>
        </p:nvSpPr>
        <p:spPr>
          <a:xfrm>
            <a:off x="4408679" y="1179016"/>
            <a:ext cx="793391"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15" name="テキスト ボックス 14"/>
          <p:cNvSpPr txBox="1"/>
          <p:nvPr/>
        </p:nvSpPr>
        <p:spPr>
          <a:xfrm>
            <a:off x="8442516" y="1179015"/>
            <a:ext cx="900121"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（百万円）</a:t>
            </a:r>
          </a:p>
        </p:txBody>
      </p:sp>
      <p:sp>
        <p:nvSpPr>
          <p:cNvPr id="17" name="テキスト ボックス 16"/>
          <p:cNvSpPr txBox="1"/>
          <p:nvPr/>
        </p:nvSpPr>
        <p:spPr>
          <a:xfrm>
            <a:off x="4608171" y="4667336"/>
            <a:ext cx="4419324" cy="646331"/>
          </a:xfrm>
          <a:prstGeom prst="rect">
            <a:avLst/>
          </a:prstGeom>
          <a:noFill/>
        </p:spPr>
        <p:txBody>
          <a:bodyPr wrap="square" rtlCol="0">
            <a:spAutoFi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出所）経済産業省「工業統計」による従業員数</a:t>
            </a:r>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名以上の事業所データ（</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事業所数</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・出荷金額）</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をもとに作成</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年までは年初・年末平均の事業所数をもとに</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事業所当たりの出荷金</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額を計算。</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年以降は</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日の事業所数をもとに計算</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1157329" y="5512240"/>
            <a:ext cx="1440160" cy="1125125"/>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小売店の大型化・</a:t>
            </a:r>
            <a:endPar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チェーン化</a:t>
            </a:r>
          </a:p>
        </p:txBody>
      </p:sp>
      <p:sp>
        <p:nvSpPr>
          <p:cNvPr id="16" name="円/楕円 15"/>
          <p:cNvSpPr/>
          <p:nvPr/>
        </p:nvSpPr>
        <p:spPr>
          <a:xfrm>
            <a:off x="3888091" y="5512240"/>
            <a:ext cx="1440160" cy="1125125"/>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大手豆腐メーカー</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中心に機械化</a:t>
            </a:r>
            <a:endPar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を推進</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円/楕円 18"/>
          <p:cNvSpPr/>
          <p:nvPr/>
        </p:nvSpPr>
        <p:spPr>
          <a:xfrm>
            <a:off x="6616475" y="5512238"/>
            <a:ext cx="1440160" cy="1125125"/>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小規模事業者</a:t>
            </a:r>
            <a:endPar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の淘汰が進展</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 name="直線矢印コネクタ 11"/>
          <p:cNvCxnSpPr>
            <a:stCxn id="8" idx="6"/>
            <a:endCxn id="16" idx="2"/>
          </p:cNvCxnSpPr>
          <p:nvPr/>
        </p:nvCxnSpPr>
        <p:spPr>
          <a:xfrm>
            <a:off x="2597489" y="6074803"/>
            <a:ext cx="1290602"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328251" y="6067124"/>
            <a:ext cx="1300227"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516000" y="5621500"/>
            <a:ext cx="1463203" cy="461665"/>
          </a:xfrm>
          <a:prstGeom prst="rect">
            <a:avLst/>
          </a:prstGeom>
          <a:noFill/>
        </p:spPr>
        <p:txBody>
          <a:bodyPr wrap="square" rtlCol="0">
            <a:spAutoFit/>
          </a:bodyPr>
          <a:lstStyle/>
          <a:p>
            <a:pPr algn="ctr"/>
            <a:r>
              <a:rPr kumimoji="1"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大量納入・</a:t>
            </a:r>
            <a:endParaRPr kumimoji="1"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コストダウン要求</a:t>
            </a:r>
          </a:p>
        </p:txBody>
      </p:sp>
      <p:sp>
        <p:nvSpPr>
          <p:cNvPr id="22" name="テキスト ボックス 21"/>
          <p:cNvSpPr txBox="1"/>
          <p:nvPr/>
        </p:nvSpPr>
        <p:spPr>
          <a:xfrm>
            <a:off x="5256387" y="5621500"/>
            <a:ext cx="1463203" cy="461665"/>
          </a:xfrm>
          <a:prstGeom prst="rect">
            <a:avLst/>
          </a:prstGeom>
          <a:noFill/>
        </p:spPr>
        <p:txBody>
          <a:bodyPr wrap="square" rtlCol="0">
            <a:spAutoFit/>
          </a:bodyPr>
          <a:lstStyle/>
          <a:p>
            <a:pPr algn="ctr">
              <a:spcBef>
                <a:spcPts val="600"/>
              </a:spcBef>
            </a:pPr>
            <a:r>
              <a:rPr kumimoji="1"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コスト競争・</a:t>
            </a:r>
            <a:endParaRPr kumimoji="1"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価格競争が激化</a:t>
            </a:r>
          </a:p>
        </p:txBody>
      </p:sp>
      <p:sp>
        <p:nvSpPr>
          <p:cNvPr id="23" name="テキスト ボックス 22"/>
          <p:cNvSpPr txBox="1"/>
          <p:nvPr/>
        </p:nvSpPr>
        <p:spPr>
          <a:xfrm>
            <a:off x="2505367" y="6143799"/>
            <a:ext cx="1463203" cy="461665"/>
          </a:xfrm>
          <a:prstGeom prst="rect">
            <a:avLst/>
          </a:prstGeom>
          <a:noFill/>
        </p:spPr>
        <p:txBody>
          <a:bodyPr wrap="square" rtlCol="0">
            <a:spAutoFit/>
          </a:bodyPr>
          <a:lstStyle/>
          <a:p>
            <a:pPr algn="ctr"/>
            <a:r>
              <a:rPr kumimoji="1"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高度な衛生管理が取引の最低条件</a:t>
            </a:r>
          </a:p>
        </p:txBody>
      </p:sp>
      <p:sp>
        <p:nvSpPr>
          <p:cNvPr id="24" name="テキスト ボックス 23"/>
          <p:cNvSpPr txBox="1"/>
          <p:nvPr/>
        </p:nvSpPr>
        <p:spPr>
          <a:xfrm>
            <a:off x="5256386" y="6133166"/>
            <a:ext cx="1463203" cy="461665"/>
          </a:xfrm>
          <a:prstGeom prst="rect">
            <a:avLst/>
          </a:prstGeom>
          <a:noFill/>
        </p:spPr>
        <p:txBody>
          <a:bodyPr wrap="square" rtlCol="0">
            <a:spAutoFit/>
          </a:bodyPr>
          <a:lstStyle/>
          <a:p>
            <a:pPr algn="ctr"/>
            <a:r>
              <a:rPr kumimoji="1"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FSSC22000</a:t>
            </a:r>
            <a:r>
              <a:rPr kumimoji="1"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等の規格対応が不可欠</a:t>
            </a:r>
          </a:p>
        </p:txBody>
      </p:sp>
    </p:spTree>
    <p:extLst>
      <p:ext uri="{BB962C8B-B14F-4D97-AF65-F5344CB8AC3E}">
        <p14:creationId xmlns:p14="http://schemas.microsoft.com/office/powerpoint/2010/main" val="226051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380312"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はじめに①－今後の経営体制</a:t>
            </a:r>
          </a:p>
        </p:txBody>
      </p:sp>
      <p:sp>
        <p:nvSpPr>
          <p:cNvPr id="4" name="スライド番号プレースホルダー 3"/>
          <p:cNvSpPr>
            <a:spLocks noGrp="1"/>
          </p:cNvSpPr>
          <p:nvPr>
            <p:ph type="sldNum" sz="quarter" idx="12"/>
          </p:nvPr>
        </p:nvSpPr>
        <p:spPr/>
        <p:txBody>
          <a:bodyPr/>
          <a:lstStyle/>
          <a:p>
            <a:r>
              <a:rPr kumimoji="1" lang="en-US" altLang="ja-JP" dirty="0"/>
              <a:t>3</a:t>
            </a:r>
            <a:endParaRPr kumimoji="1" lang="ja-JP" altLang="en-US" dirty="0"/>
          </a:p>
        </p:txBody>
      </p:sp>
      <p:sp>
        <p:nvSpPr>
          <p:cNvPr id="3" name="テキスト ボックス 2">
            <a:extLst>
              <a:ext uri="{FF2B5EF4-FFF2-40B4-BE49-F238E27FC236}">
                <a16:creationId xmlns:a16="http://schemas.microsoft.com/office/drawing/2014/main" id="{9CBC420A-92B2-4DD5-9A45-9063AB557469}"/>
              </a:ext>
            </a:extLst>
          </p:cNvPr>
          <p:cNvSpPr txBox="1"/>
          <p:nvPr/>
        </p:nvSpPr>
        <p:spPr>
          <a:xfrm>
            <a:off x="238595" y="1224423"/>
            <a:ext cx="8280920" cy="584775"/>
          </a:xfrm>
          <a:prstGeom prst="rect">
            <a:avLst/>
          </a:prstGeom>
          <a:noFill/>
        </p:spPr>
        <p:txBody>
          <a:bodyPr wrap="square" rtlCol="0">
            <a:spAutoFit/>
          </a:bodyPr>
          <a:lstStyle/>
          <a:p>
            <a:pPr>
              <a:spcBef>
                <a:spcPts val="600"/>
              </a:spcBef>
            </a:pP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2021</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9</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28</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日をもって、新たな経営体制に移行しました。以下の通り役割を分担することで、経営環境の変化に対応し、さらなる成長を実現してまいります</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5" name="図表 4">
            <a:extLst>
              <a:ext uri="{FF2B5EF4-FFF2-40B4-BE49-F238E27FC236}">
                <a16:creationId xmlns:a16="http://schemas.microsoft.com/office/drawing/2014/main" id="{D10A5BF6-73C3-4FA1-9931-BB794C8D2BF0}"/>
              </a:ext>
            </a:extLst>
          </p:cNvPr>
          <p:cNvGraphicFramePr/>
          <p:nvPr/>
        </p:nvGraphicFramePr>
        <p:xfrm>
          <a:off x="611560" y="1613024"/>
          <a:ext cx="7920880" cy="404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正方形/長方形 6">
            <a:extLst>
              <a:ext uri="{FF2B5EF4-FFF2-40B4-BE49-F238E27FC236}">
                <a16:creationId xmlns:a16="http://schemas.microsoft.com/office/drawing/2014/main" id="{56F393FD-943F-4997-A4F3-1C86C6ADF95D}"/>
              </a:ext>
            </a:extLst>
          </p:cNvPr>
          <p:cNvSpPr/>
          <p:nvPr/>
        </p:nvSpPr>
        <p:spPr>
          <a:xfrm>
            <a:off x="590848" y="4539805"/>
            <a:ext cx="3621112" cy="1099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Blip>
                <a:blip r:embed="rId8"/>
              </a:buBlip>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中長期事業戦略</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Blip>
                <a:blip r:embed="rId8"/>
              </a:buBlip>
            </a:pP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コーポレートコミュニケーション</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931FD753-EA79-4CAD-A51B-FA599D3C1137}"/>
              </a:ext>
            </a:extLst>
          </p:cNvPr>
          <p:cNvSpPr/>
          <p:nvPr/>
        </p:nvSpPr>
        <p:spPr>
          <a:xfrm>
            <a:off x="4932042" y="4561579"/>
            <a:ext cx="3621112" cy="1099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Blip>
                <a:blip r:embed="rId8"/>
              </a:buBlip>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業務執行統括</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Blip>
                <a:blip r:embed="rId8"/>
              </a:buBlip>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営業</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製造部門統括</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a:extLst>
              <a:ext uri="{FF2B5EF4-FFF2-40B4-BE49-F238E27FC236}">
                <a16:creationId xmlns:a16="http://schemas.microsoft.com/office/drawing/2014/main" id="{31E50E7D-3BC5-4249-93A1-1BBF01812A2D}"/>
              </a:ext>
            </a:extLst>
          </p:cNvPr>
          <p:cNvGrpSpPr/>
          <p:nvPr/>
        </p:nvGrpSpPr>
        <p:grpSpPr>
          <a:xfrm>
            <a:off x="3563882" y="1981495"/>
            <a:ext cx="2016235" cy="432608"/>
            <a:chOff x="2952322" y="1149258"/>
            <a:chExt cx="2016235" cy="432608"/>
          </a:xfrm>
        </p:grpSpPr>
        <p:sp>
          <p:nvSpPr>
            <p:cNvPr id="10" name="正方形/長方形 9">
              <a:extLst>
                <a:ext uri="{FF2B5EF4-FFF2-40B4-BE49-F238E27FC236}">
                  <a16:creationId xmlns:a16="http://schemas.microsoft.com/office/drawing/2014/main" id="{0F4CDFBF-4E3C-446D-B514-B3E1B7174380}"/>
                </a:ext>
              </a:extLst>
            </p:cNvPr>
            <p:cNvSpPr/>
            <p:nvPr/>
          </p:nvSpPr>
          <p:spPr>
            <a:xfrm>
              <a:off x="2952322" y="1149258"/>
              <a:ext cx="2016235" cy="432608"/>
            </a:xfrm>
            <a:prstGeom prst="rect">
              <a:avLst/>
            </a:prstGeom>
            <a:ln w="19050">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テキスト ボックス 10">
              <a:extLst>
                <a:ext uri="{FF2B5EF4-FFF2-40B4-BE49-F238E27FC236}">
                  <a16:creationId xmlns:a16="http://schemas.microsoft.com/office/drawing/2014/main" id="{CA997437-53FE-4C38-A64D-402C981FA44D}"/>
                </a:ext>
              </a:extLst>
            </p:cNvPr>
            <p:cNvSpPr txBox="1"/>
            <p:nvPr/>
          </p:nvSpPr>
          <p:spPr>
            <a:xfrm>
              <a:off x="2952322" y="1149258"/>
              <a:ext cx="2016235" cy="432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株主総会</a:t>
              </a:r>
            </a:p>
          </p:txBody>
        </p:sp>
      </p:grpSp>
      <p:cxnSp>
        <p:nvCxnSpPr>
          <p:cNvPr id="14" name="直線コネクタ 13">
            <a:extLst>
              <a:ext uri="{FF2B5EF4-FFF2-40B4-BE49-F238E27FC236}">
                <a16:creationId xmlns:a16="http://schemas.microsoft.com/office/drawing/2014/main" id="{2B49505F-416C-4913-AACD-488E56DB8DA3}"/>
              </a:ext>
            </a:extLst>
          </p:cNvPr>
          <p:cNvCxnSpPr>
            <a:cxnSpLocks/>
          </p:cNvCxnSpPr>
          <p:nvPr/>
        </p:nvCxnSpPr>
        <p:spPr>
          <a:xfrm>
            <a:off x="4571999" y="2414103"/>
            <a:ext cx="0" cy="363600"/>
          </a:xfrm>
          <a:prstGeom prst="line">
            <a:avLst/>
          </a:prstGeom>
          <a:ln w="19050">
            <a:solidFill>
              <a:srgbClr val="C0504D"/>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390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拡大する中食市場</a:t>
            </a:r>
          </a:p>
        </p:txBody>
      </p:sp>
      <p:sp>
        <p:nvSpPr>
          <p:cNvPr id="4" name="スライド番号プレースホルダー 3"/>
          <p:cNvSpPr>
            <a:spLocks noGrp="1"/>
          </p:cNvSpPr>
          <p:nvPr>
            <p:ph type="sldNum" sz="quarter" idx="12"/>
          </p:nvPr>
        </p:nvSpPr>
        <p:spPr>
          <a:xfrm>
            <a:off x="6960420" y="6389892"/>
            <a:ext cx="2133600" cy="365125"/>
          </a:xfrm>
        </p:spPr>
        <p:txBody>
          <a:bodyPr/>
          <a:lstStyle/>
          <a:p>
            <a:r>
              <a:rPr kumimoji="1" lang="en-US" altLang="ja-JP" dirty="0"/>
              <a:t>30</a:t>
            </a:r>
            <a:endParaRPr kumimoji="1" lang="ja-JP" altLang="en-US" dirty="0"/>
          </a:p>
        </p:txBody>
      </p:sp>
      <p:graphicFrame>
        <p:nvGraphicFramePr>
          <p:cNvPr id="5" name="グラフ 4"/>
          <p:cNvGraphicFramePr/>
          <p:nvPr/>
        </p:nvGraphicFramePr>
        <p:xfrm>
          <a:off x="4752020" y="1422648"/>
          <a:ext cx="4311301" cy="2996462"/>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067055" y="1278699"/>
            <a:ext cx="4140460" cy="307777"/>
          </a:xfrm>
          <a:prstGeom prst="rect">
            <a:avLst/>
          </a:prstGeom>
          <a:noFill/>
        </p:spPr>
        <p:txBody>
          <a:bodyPr wrap="square" rtlCol="0">
            <a:spAutoFit/>
          </a:bodyPr>
          <a:lstStyle/>
          <a:p>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中食ニーズの高い単身世帯が今後長期的に増加</a:t>
            </a:r>
            <a:endPar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476545" y="1268760"/>
            <a:ext cx="3825425" cy="307777"/>
          </a:xfrm>
          <a:prstGeom prst="rect">
            <a:avLst/>
          </a:prstGeom>
          <a:noFill/>
        </p:spPr>
        <p:txBody>
          <a:bodyPr wrap="square" rtlCol="0">
            <a:spAutoFit/>
          </a:bodyPr>
          <a:lstStyle/>
          <a:p>
            <a:pPr algn="ctr"/>
            <a:r>
              <a:rPr kumimoji="1"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中食（惣菜・おかず）市場は順調に拡大</a:t>
            </a:r>
          </a:p>
        </p:txBody>
      </p:sp>
      <p:sp>
        <p:nvSpPr>
          <p:cNvPr id="14" name="テキスト ボックス 13"/>
          <p:cNvSpPr txBox="1"/>
          <p:nvPr/>
        </p:nvSpPr>
        <p:spPr>
          <a:xfrm>
            <a:off x="4932040" y="4319808"/>
            <a:ext cx="3960440" cy="369332"/>
          </a:xfrm>
          <a:prstGeom prst="rect">
            <a:avLst/>
          </a:prstGeom>
          <a:noFill/>
        </p:spPr>
        <p:txBody>
          <a:bodyPr wrap="square" rtlCol="0">
            <a:spAutoFit/>
          </a:bodyPr>
          <a:lstStyle/>
          <a:p>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出所）国立社会保障・人口問題研究所「日本の世帯数</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の将来推計</a:t>
            </a: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年推計）</a:t>
            </a: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をもとに作成</a:t>
            </a:r>
          </a:p>
        </p:txBody>
      </p:sp>
      <p:sp>
        <p:nvSpPr>
          <p:cNvPr id="16" name="テキスト ボックス 15"/>
          <p:cNvSpPr txBox="1"/>
          <p:nvPr/>
        </p:nvSpPr>
        <p:spPr>
          <a:xfrm>
            <a:off x="118057" y="4914165"/>
            <a:ext cx="9089458" cy="1615827"/>
          </a:xfrm>
          <a:prstGeom prst="rect">
            <a:avLst/>
          </a:prstGeom>
          <a:noFill/>
        </p:spPr>
        <p:txBody>
          <a:bodyPr wrap="square" rtlCol="0">
            <a:spAutoFit/>
          </a:bodyPr>
          <a:lstStyle/>
          <a:p>
            <a:pPr marL="285750" indent="-285750">
              <a:buBlip>
                <a:blip r:embed="rId4"/>
              </a:buBlip>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停滞する外食市場の一方、ライフスタイルの変化（女性の社会進出や単身世帯の増）により中食市場が拡大</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1200"/>
              </a:spcBef>
              <a:buBlip>
                <a:blip r:embed="rId4"/>
              </a:buBlip>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今後も、料理や片づけにかける時間がない単身世帯の増加、特に高齢の一人世帯では外食も面倒といった理由から、</a:t>
            </a:r>
            <a:r>
              <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CVS</a:t>
            </a: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やスーパーでおかず・惣菜等を購入する等、外食・内食から中食へのシフトが続く</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1200"/>
              </a:spcBef>
              <a:buBlip>
                <a:blip r:embed="rId5"/>
              </a:buBlip>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当社は、惣菜や食品工場等へ大量納入が可能な大容量の業務用商品を業界ではじめて開発</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今後市場での普及を図る</a:t>
            </a:r>
            <a:endParaRPr kumimoji="1"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7" name="グラフ 16"/>
          <p:cNvGraphicFramePr/>
          <p:nvPr/>
        </p:nvGraphicFramePr>
        <p:xfrm>
          <a:off x="116505" y="1643868"/>
          <a:ext cx="4590510" cy="2785455"/>
        </p:xfrm>
        <a:graphic>
          <a:graphicData uri="http://schemas.openxmlformats.org/drawingml/2006/chart">
            <c:chart xmlns:c="http://schemas.openxmlformats.org/drawingml/2006/chart" xmlns:r="http://schemas.openxmlformats.org/officeDocument/2006/relationships" r:id="rId6"/>
          </a:graphicData>
        </a:graphic>
      </p:graphicFrame>
      <p:sp>
        <p:nvSpPr>
          <p:cNvPr id="19" name="テキスト ボックス 18"/>
          <p:cNvSpPr txBox="1"/>
          <p:nvPr/>
        </p:nvSpPr>
        <p:spPr>
          <a:xfrm>
            <a:off x="35496" y="1511462"/>
            <a:ext cx="540060" cy="230832"/>
          </a:xfrm>
          <a:prstGeom prst="rect">
            <a:avLst/>
          </a:prstGeom>
          <a:noFill/>
        </p:spPr>
        <p:txBody>
          <a:bodyPr wrap="square" lIns="0" rIns="0" rtlCol="0">
            <a:spAutoFit/>
          </a:bodyPr>
          <a:lstStyle/>
          <a:p>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20" name="テキスト ボックス 19"/>
          <p:cNvSpPr txBox="1"/>
          <p:nvPr/>
        </p:nvSpPr>
        <p:spPr>
          <a:xfrm>
            <a:off x="4265553" y="1511462"/>
            <a:ext cx="540060" cy="230832"/>
          </a:xfrm>
          <a:prstGeom prst="rect">
            <a:avLst/>
          </a:prstGeom>
          <a:noFill/>
        </p:spPr>
        <p:txBody>
          <a:bodyPr wrap="square" lIns="0" rIns="0" rtlCol="0">
            <a:spAutoFit/>
          </a:bodyPr>
          <a:lstStyle/>
          <a:p>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21" name="テキスト ボックス 20"/>
          <p:cNvSpPr txBox="1"/>
          <p:nvPr/>
        </p:nvSpPr>
        <p:spPr>
          <a:xfrm>
            <a:off x="308727" y="4342854"/>
            <a:ext cx="4128257" cy="369332"/>
          </a:xfrm>
          <a:prstGeom prst="rect">
            <a:avLst/>
          </a:prstGeom>
          <a:noFill/>
        </p:spPr>
        <p:txBody>
          <a:bodyPr wrap="square" rtlCol="0">
            <a:spAutoFit/>
          </a:bodyPr>
          <a:lstStyle/>
          <a:p>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出所）日本フードサービス協会「外食産業市場動向調査」をもとに作成</a:t>
            </a:r>
            <a:endPar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中食のデータは、弁当給食を除く料理品小売業の市場規模</a:t>
            </a:r>
            <a:endPar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867531" y="3834045"/>
            <a:ext cx="540060" cy="230832"/>
          </a:xfrm>
          <a:prstGeom prst="rect">
            <a:avLst/>
          </a:prstGeom>
          <a:noFill/>
        </p:spPr>
        <p:txBody>
          <a:bodyPr wrap="square" lIns="0" rIns="0" rtlCol="0">
            <a:spAutoFit/>
          </a:bodyPr>
          <a:lstStyle/>
          <a:p>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（年）</a:t>
            </a:r>
          </a:p>
        </p:txBody>
      </p:sp>
      <p:cxnSp>
        <p:nvCxnSpPr>
          <p:cNvPr id="7" name="直線コネクタ 6"/>
          <p:cNvCxnSpPr/>
          <p:nvPr/>
        </p:nvCxnSpPr>
        <p:spPr>
          <a:xfrm>
            <a:off x="4805613" y="2853560"/>
            <a:ext cx="408686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105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593914" y="2743564"/>
            <a:ext cx="7772400" cy="460411"/>
          </a:xfrm>
          <a:prstGeom prst="rect">
            <a:avLst/>
          </a:prstGeom>
        </p:spPr>
        <p:txBody>
          <a:bodyPr>
            <a:noAutofit/>
          </a:bodyPr>
          <a:lstStyle>
            <a:lvl1pPr algn="r" defTabSz="914400" rtl="0" eaLnBrk="1" latinLnBrk="0" hangingPunct="1">
              <a:spcBef>
                <a:spcPct val="0"/>
              </a:spcBef>
              <a:buNone/>
              <a:defRPr kumimoji="1" sz="2400" b="1" kern="1200">
                <a:solidFill>
                  <a:schemeClr val="bg1"/>
                </a:solidFill>
                <a:latin typeface="ＭＳ Ｐ明朝" panose="02020600040205080304" pitchFamily="18" charset="-128"/>
                <a:ea typeface="ＭＳ Ｐ明朝" panose="02020600040205080304" pitchFamily="18" charset="-128"/>
                <a:cs typeface="+mj-cs"/>
              </a:defRPr>
            </a:lvl1pPr>
          </a:lstStyle>
          <a:p>
            <a:pPr algn="ctr"/>
            <a:r>
              <a:rPr lang="ja-JP" altLang="en-US"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今後のＩＲに関するお問い合わせ先</a:t>
            </a:r>
          </a:p>
        </p:txBody>
      </p:sp>
      <p:sp>
        <p:nvSpPr>
          <p:cNvPr id="6" name="正方形/長方形 5"/>
          <p:cNvSpPr/>
          <p:nvPr/>
        </p:nvSpPr>
        <p:spPr>
          <a:xfrm>
            <a:off x="2194114" y="3257979"/>
            <a:ext cx="4572000" cy="1431161"/>
          </a:xfrm>
          <a:prstGeom prst="rect">
            <a:avLst/>
          </a:prstGeom>
        </p:spPr>
        <p:txBody>
          <a:bodyPr>
            <a:spAutoFit/>
          </a:bodyPr>
          <a:lstStyle/>
          <a:p>
            <a:pPr algn="ct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株式会社やまみ</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経営企画室</a:t>
            </a:r>
          </a:p>
          <a:p>
            <a:pPr algn="ct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電話  ：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0848-86-3788</a:t>
            </a:r>
          </a:p>
          <a:p>
            <a:pPr algn="ctr">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E-mail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yamami.co.jp</a:t>
            </a:r>
          </a:p>
          <a:p>
            <a:pPr algn="ctr">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URL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https://www.yamami.co.jp/</a:t>
            </a:r>
          </a:p>
        </p:txBody>
      </p:sp>
      <p:cxnSp>
        <p:nvCxnSpPr>
          <p:cNvPr id="7" name="直線コネクタ 6"/>
          <p:cNvCxnSpPr/>
          <p:nvPr/>
        </p:nvCxnSpPr>
        <p:spPr>
          <a:xfrm>
            <a:off x="2399386" y="3113963"/>
            <a:ext cx="417646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849691" y="1809110"/>
            <a:ext cx="7484724" cy="584775"/>
          </a:xfrm>
          <a:prstGeom prst="rect">
            <a:avLst/>
          </a:prstGeom>
          <a:noFill/>
        </p:spPr>
        <p:txBody>
          <a:bodyPr wrap="square" rtlCol="0">
            <a:spAutoFit/>
          </a:bodyPr>
          <a:lstStyle/>
          <a:p>
            <a:pPr algn="ctr"/>
            <a:r>
              <a:rPr kumimoji="1"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ご清聴ありがとうございました</a:t>
            </a:r>
          </a:p>
        </p:txBody>
      </p:sp>
      <p:sp>
        <p:nvSpPr>
          <p:cNvPr id="9" name="テキスト ボックス 8"/>
          <p:cNvSpPr txBox="1"/>
          <p:nvPr/>
        </p:nvSpPr>
        <p:spPr>
          <a:xfrm>
            <a:off x="294075" y="5994285"/>
            <a:ext cx="8595955" cy="646331"/>
          </a:xfrm>
          <a:prstGeom prst="rect">
            <a:avLst/>
          </a:prstGeom>
          <a:noFill/>
          <a:ln>
            <a:solidFill>
              <a:schemeClr val="tx1">
                <a:lumMod val="65000"/>
                <a:lumOff val="35000"/>
              </a:schemeClr>
            </a:solidFill>
          </a:ln>
        </p:spPr>
        <p:txBody>
          <a:bodyPr wrap="square" rtlCol="0">
            <a:spAutoFit/>
          </a:bodyPr>
          <a:lstStyle/>
          <a:p>
            <a:r>
              <a:rPr kumimoji="1"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当資料に記載されている将来の業績見通しは、本資料発表現在において入手可能な情報に基づき作成したものです。そのため、実際の業績はさまざまな要素により、これらの見通しと大きく異なる結果となる場合がありますことをご承知おきください。</a:t>
            </a:r>
          </a:p>
        </p:txBody>
      </p:sp>
    </p:spTree>
    <p:extLst>
      <p:ext uri="{BB962C8B-B14F-4D97-AF65-F5344CB8AC3E}">
        <p14:creationId xmlns:p14="http://schemas.microsoft.com/office/powerpoint/2010/main" val="261932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380312"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はじめに②－プライム市場選択について</a:t>
            </a:r>
          </a:p>
        </p:txBody>
      </p:sp>
      <p:sp>
        <p:nvSpPr>
          <p:cNvPr id="4" name="スライド番号プレースホルダー 3"/>
          <p:cNvSpPr>
            <a:spLocks noGrp="1"/>
          </p:cNvSpPr>
          <p:nvPr>
            <p:ph type="sldNum" sz="quarter" idx="12"/>
          </p:nvPr>
        </p:nvSpPr>
        <p:spPr/>
        <p:txBody>
          <a:bodyPr/>
          <a:lstStyle/>
          <a:p>
            <a:r>
              <a:rPr lang="en-US" altLang="ja-JP" dirty="0"/>
              <a:t>4</a:t>
            </a:r>
            <a:endParaRPr kumimoji="1" lang="ja-JP" altLang="en-US" dirty="0"/>
          </a:p>
        </p:txBody>
      </p:sp>
      <p:sp>
        <p:nvSpPr>
          <p:cNvPr id="5" name="テキスト ボックス 4">
            <a:extLst>
              <a:ext uri="{FF2B5EF4-FFF2-40B4-BE49-F238E27FC236}">
                <a16:creationId xmlns:a16="http://schemas.microsoft.com/office/drawing/2014/main" id="{B8CAA183-85ED-44AB-B539-4ED31C8A13B3}"/>
              </a:ext>
            </a:extLst>
          </p:cNvPr>
          <p:cNvSpPr txBox="1"/>
          <p:nvPr/>
        </p:nvSpPr>
        <p:spPr>
          <a:xfrm>
            <a:off x="323528" y="1468085"/>
            <a:ext cx="8496944" cy="4632037"/>
          </a:xfrm>
          <a:prstGeom prst="rect">
            <a:avLst/>
          </a:prstGeom>
          <a:noFill/>
        </p:spPr>
        <p:txBody>
          <a:bodyPr wrap="square" rtlCol="0">
            <a:spAutoFit/>
          </a:bodyPr>
          <a:lstStyle/>
          <a:p>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当社は、</a:t>
            </a:r>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2021</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年</a:t>
            </a:r>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7</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月</a:t>
            </a:r>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9</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日付で株式会社東京証券取引所より受領した、新市場区分における上場維持基準への適合状況に関する一次判定結果</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において</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プライム市場上場維持基準のうち「流通株式時価総額」「一日平均売買代金」について基準を充たしておりませんが、</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24.06</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期末までに各種取組みを進め、プライム市場の上場維持基準への適合を目指してまいります（同</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年</a:t>
            </a:r>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12</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月</a:t>
            </a:r>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17</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日に</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新市場区分の上場維持基準の適合に向けた計画書」を</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開示</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600" b="1" dirty="0">
                <a:solidFill>
                  <a:srgbClr val="C00000"/>
                </a:solidFill>
                <a:latin typeface="メイリオ" panose="020B0604030504040204" pitchFamily="50" charset="-128"/>
                <a:ea typeface="メイリオ" panose="020B0604030504040204" pitchFamily="50" charset="-128"/>
              </a:rPr>
              <a:t>＜基本方針＞</a:t>
            </a:r>
            <a:endParaRPr lang="en-US" altLang="ja-JP" sz="1600" b="1" dirty="0">
              <a:solidFill>
                <a:srgbClr val="C00000"/>
              </a:solidFill>
              <a:latin typeface="メイリオ" panose="020B0604030504040204" pitchFamily="50" charset="-128"/>
              <a:ea typeface="メイリオ" panose="020B0604030504040204" pitchFamily="50" charset="-128"/>
            </a:endParaRPr>
          </a:p>
          <a:p>
            <a:pPr>
              <a:spcBef>
                <a:spcPts val="600"/>
              </a:spcBef>
            </a:pPr>
            <a:r>
              <a:rPr lang="en-US" altLang="ja-JP" sz="1600" dirty="0">
                <a:latin typeface="メイリオ" panose="020B0604030504040204" pitchFamily="50" charset="-128"/>
                <a:ea typeface="メイリオ" panose="020B0604030504040204" pitchFamily="50" charset="-128"/>
              </a:rPr>
              <a:t>2021</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rPr>
              <a:t>日に公表した中期経営計画に基づき持続的な成長と中長期的な企業価値の向上を図るとともに、コーポレート・ガバナンスの一層の充実を図り、</a:t>
            </a:r>
            <a:r>
              <a:rPr lang="en-US" altLang="ja-JP" sz="1600" dirty="0">
                <a:latin typeface="メイリオ" panose="020B0604030504040204" pitchFamily="50" charset="-128"/>
                <a:ea typeface="メイリオ" panose="020B0604030504040204" pitchFamily="50" charset="-128"/>
              </a:rPr>
              <a:t>IR</a:t>
            </a:r>
            <a:r>
              <a:rPr lang="ja-JP" altLang="en-US" sz="1600" dirty="0">
                <a:latin typeface="メイリオ" panose="020B0604030504040204" pitchFamily="50" charset="-128"/>
                <a:ea typeface="メイリオ" panose="020B0604030504040204" pitchFamily="50" charset="-128"/>
              </a:rPr>
              <a:t>の充実による市場認知度向上など各種施策を推進することにより、プライム市場上場維持基準の適合に向けた取組を進めてまいります</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b="1" dirty="0">
                <a:solidFill>
                  <a:srgbClr val="C00000"/>
                </a:solidFill>
                <a:latin typeface="メイリオ" panose="020B0604030504040204" pitchFamily="50" charset="-128"/>
                <a:ea typeface="メイリオ" panose="020B0604030504040204" pitchFamily="50" charset="-128"/>
              </a:rPr>
              <a:t>＜取り組み＞</a:t>
            </a:r>
            <a:endParaRPr lang="en-US" altLang="ja-JP" sz="1600" b="1" dirty="0">
              <a:solidFill>
                <a:srgbClr val="C00000"/>
              </a:solidFill>
              <a:latin typeface="メイリオ" panose="020B0604030504040204" pitchFamily="50" charset="-128"/>
              <a:ea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rPr>
              <a:t>① 中期経営計画の着実な実行</a:t>
            </a:r>
          </a:p>
          <a:p>
            <a:pPr>
              <a:spcBef>
                <a:spcPts val="600"/>
              </a:spcBef>
            </a:pPr>
            <a:r>
              <a:rPr lang="ja-JP" altLang="en-US" sz="1600" dirty="0">
                <a:latin typeface="メイリオ" panose="020B0604030504040204" pitchFamily="50" charset="-128"/>
                <a:ea typeface="メイリオ" panose="020B0604030504040204" pitchFamily="50" charset="-128"/>
              </a:rPr>
              <a:t>② </a:t>
            </a:r>
            <a:r>
              <a:rPr lang="en-US" altLang="ja-JP" sz="1600" dirty="0">
                <a:latin typeface="メイリオ" panose="020B0604030504040204" pitchFamily="50" charset="-128"/>
                <a:ea typeface="メイリオ" panose="020B0604030504040204" pitchFamily="50" charset="-128"/>
              </a:rPr>
              <a:t>IR</a:t>
            </a:r>
            <a:r>
              <a:rPr lang="ja-JP" altLang="en-US" sz="1600" dirty="0">
                <a:latin typeface="メイリオ" panose="020B0604030504040204" pitchFamily="50" charset="-128"/>
                <a:ea typeface="メイリオ" panose="020B0604030504040204" pitchFamily="50" charset="-128"/>
              </a:rPr>
              <a:t>の充実</a:t>
            </a:r>
          </a:p>
          <a:p>
            <a:pPr>
              <a:spcBef>
                <a:spcPts val="600"/>
              </a:spcBef>
            </a:pPr>
            <a:r>
              <a:rPr lang="ja-JP" altLang="en-US" sz="1600" dirty="0">
                <a:latin typeface="メイリオ" panose="020B0604030504040204" pitchFamily="50" charset="-128"/>
                <a:ea typeface="メイリオ" panose="020B0604030504040204" pitchFamily="50" charset="-128"/>
              </a:rPr>
              <a:t>③ コーポレートガバナンス・コードへの対応</a:t>
            </a:r>
          </a:p>
          <a:p>
            <a:pPr>
              <a:spcBef>
                <a:spcPts val="600"/>
              </a:spcBef>
            </a:pPr>
            <a:r>
              <a:rPr lang="ja-JP" altLang="en-US" sz="1600" dirty="0">
                <a:latin typeface="メイリオ" panose="020B0604030504040204" pitchFamily="50" charset="-128"/>
                <a:ea typeface="メイリオ" panose="020B0604030504040204" pitchFamily="50" charset="-128"/>
              </a:rPr>
              <a:t>④ サステナビリティへの取り組み促進</a:t>
            </a:r>
            <a:endParaRPr kumimoji="1" lang="ja-JP" altLang="en-US"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7877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354404"/>
            <a:ext cx="9144000" cy="72008"/>
          </a:xfrm>
          <a:prstGeom prst="rect">
            <a:avLst/>
          </a:prstGeom>
          <a:gradFill flip="none" rotWithShape="1">
            <a:gsLst>
              <a:gs pos="0">
                <a:srgbClr val="DF577E">
                  <a:shade val="30000"/>
                  <a:satMod val="115000"/>
                  <a:lumMod val="77000"/>
                  <a:lumOff val="23000"/>
                </a:srgbClr>
              </a:gs>
              <a:gs pos="100000">
                <a:srgbClr val="DF577E">
                  <a:shade val="100000"/>
                  <a:satMod val="115000"/>
                  <a:lumMod val="41000"/>
                  <a:lumOff val="59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1368413" y="2708920"/>
            <a:ext cx="6336704" cy="707886"/>
          </a:xfrm>
          <a:prstGeom prst="rect">
            <a:avLst/>
          </a:prstGeom>
          <a:noFill/>
        </p:spPr>
        <p:txBody>
          <a:bodyPr wrap="square" rtlCol="0">
            <a:spAutoFit/>
          </a:bodyPr>
          <a:lstStyle/>
          <a:p>
            <a:pPr algn="ctr"/>
            <a:r>
              <a:rPr kumimoji="1" lang="en-US" altLang="ja-JP" sz="4000" b="1" dirty="0">
                <a:solidFill>
                  <a:srgbClr val="D44C56"/>
                </a:solidFill>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4000" b="1" dirty="0">
                <a:solidFill>
                  <a:srgbClr val="D44C56"/>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4000" b="1" dirty="0">
                <a:solidFill>
                  <a:srgbClr val="D44C56"/>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4000" b="1" dirty="0">
                <a:solidFill>
                  <a:srgbClr val="D44C56"/>
                </a:solidFill>
                <a:latin typeface="メイリオ" panose="020B0604030504040204" pitchFamily="50" charset="-128"/>
                <a:ea typeface="メイリオ" panose="020B0604030504040204" pitchFamily="50" charset="-128"/>
                <a:cs typeface="メイリオ" panose="020B0604030504040204" pitchFamily="50" charset="-128"/>
              </a:rPr>
              <a:t>四半期決算概要</a:t>
            </a:r>
          </a:p>
        </p:txBody>
      </p:sp>
    </p:spTree>
    <p:extLst>
      <p:ext uri="{BB962C8B-B14F-4D97-AF65-F5344CB8AC3E}">
        <p14:creationId xmlns:p14="http://schemas.microsoft.com/office/powerpoint/2010/main" val="335076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4D1D85F-84E2-4EAD-A9B6-0BA507B1887C}"/>
              </a:ext>
            </a:extLst>
          </p:cNvPr>
          <p:cNvGraphicFramePr/>
          <p:nvPr/>
        </p:nvGraphicFramePr>
        <p:xfrm>
          <a:off x="143001" y="1590765"/>
          <a:ext cx="9000999" cy="5084541"/>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idx="4294967295"/>
          </p:nvPr>
        </p:nvSpPr>
        <p:spPr>
          <a:xfrm>
            <a:off x="26495" y="323655"/>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業績推移</a:t>
            </a:r>
          </a:p>
        </p:txBody>
      </p:sp>
      <p:sp>
        <p:nvSpPr>
          <p:cNvPr id="4" name="スライド番号プレースホルダー 3"/>
          <p:cNvSpPr>
            <a:spLocks noGrp="1"/>
          </p:cNvSpPr>
          <p:nvPr>
            <p:ph type="sldNum" sz="quarter" idx="12"/>
          </p:nvPr>
        </p:nvSpPr>
        <p:spPr/>
        <p:txBody>
          <a:bodyPr/>
          <a:lstStyle/>
          <a:p>
            <a:r>
              <a:rPr kumimoji="1" lang="en-US" altLang="ja-JP" dirty="0"/>
              <a:t>6</a:t>
            </a:r>
            <a:endParaRPr kumimoji="1" lang="ja-JP" altLang="en-US" dirty="0"/>
          </a:p>
        </p:txBody>
      </p:sp>
      <p:sp>
        <p:nvSpPr>
          <p:cNvPr id="5" name="テキスト ボックス 4"/>
          <p:cNvSpPr txBox="1"/>
          <p:nvPr/>
        </p:nvSpPr>
        <p:spPr>
          <a:xfrm>
            <a:off x="-18510" y="1313766"/>
            <a:ext cx="165618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（売上高：百万円）</a:t>
            </a:r>
          </a:p>
        </p:txBody>
      </p:sp>
      <p:sp>
        <p:nvSpPr>
          <p:cNvPr id="12" name="テキスト ボックス 11">
            <a:extLst>
              <a:ext uri="{FF2B5EF4-FFF2-40B4-BE49-F238E27FC236}">
                <a16:creationId xmlns:a16="http://schemas.microsoft.com/office/drawing/2014/main" id="{F649F6AB-D833-4F5C-AF98-502D69E5872C}"/>
              </a:ext>
            </a:extLst>
          </p:cNvPr>
          <p:cNvSpPr txBox="1"/>
          <p:nvPr/>
        </p:nvSpPr>
        <p:spPr>
          <a:xfrm>
            <a:off x="7523661" y="1313766"/>
            <a:ext cx="1781849"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（営業利益：百万円）</a:t>
            </a:r>
          </a:p>
        </p:txBody>
      </p:sp>
      <p:sp>
        <p:nvSpPr>
          <p:cNvPr id="3" name="テキスト ボックス 2">
            <a:extLst>
              <a:ext uri="{FF2B5EF4-FFF2-40B4-BE49-F238E27FC236}">
                <a16:creationId xmlns:a16="http://schemas.microsoft.com/office/drawing/2014/main" id="{D22DD4DD-3E7E-4DC9-8273-FFE6552966A8}"/>
              </a:ext>
            </a:extLst>
          </p:cNvPr>
          <p:cNvSpPr txBox="1"/>
          <p:nvPr/>
        </p:nvSpPr>
        <p:spPr>
          <a:xfrm>
            <a:off x="7380312" y="6048571"/>
            <a:ext cx="837601"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（予想）</a:t>
            </a:r>
          </a:p>
        </p:txBody>
      </p:sp>
    </p:spTree>
    <p:extLst>
      <p:ext uri="{BB962C8B-B14F-4D97-AF65-F5344CB8AC3E}">
        <p14:creationId xmlns:p14="http://schemas.microsoft.com/office/powerpoint/2010/main" val="1978699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kumimoji="1" lang="en-US" altLang="ja-JP"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2022</a:t>
            </a:r>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月期</a:t>
            </a:r>
            <a:r>
              <a:rPr kumimoji="1" lang="en-US" altLang="ja-JP"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2Q</a:t>
            </a:r>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業績</a:t>
            </a:r>
            <a:endParaRPr kumimoji="1" lang="ja-JP" altLang="en-US" sz="1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a:t>7</a:t>
            </a:r>
            <a:endParaRPr kumimoji="1" lang="ja-JP" altLang="en-US" dirty="0"/>
          </a:p>
        </p:txBody>
      </p:sp>
      <p:sp>
        <p:nvSpPr>
          <p:cNvPr id="12" name="テキスト ボックス 11"/>
          <p:cNvSpPr txBox="1"/>
          <p:nvPr/>
        </p:nvSpPr>
        <p:spPr>
          <a:xfrm>
            <a:off x="7212918" y="2225153"/>
            <a:ext cx="1170130" cy="276999"/>
          </a:xfrm>
          <a:prstGeom prst="rect">
            <a:avLst/>
          </a:prstGeom>
          <a:noFill/>
        </p:spPr>
        <p:txBody>
          <a:bodyPr wrap="square" rtlCol="0">
            <a:spAutoFit/>
          </a:bodyPr>
          <a:lstStyle/>
          <a:p>
            <a:pPr algn="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（百万円）</a:t>
            </a:r>
          </a:p>
        </p:txBody>
      </p:sp>
      <p:graphicFrame>
        <p:nvGraphicFramePr>
          <p:cNvPr id="7" name="表 6">
            <a:extLst>
              <a:ext uri="{FF2B5EF4-FFF2-40B4-BE49-F238E27FC236}">
                <a16:creationId xmlns:a16="http://schemas.microsoft.com/office/drawing/2014/main" id="{290AC4F3-A717-4FB9-96AA-B0819D9B8307}"/>
              </a:ext>
            </a:extLst>
          </p:cNvPr>
          <p:cNvGraphicFramePr>
            <a:graphicFrameLocks noGrp="1"/>
          </p:cNvGraphicFramePr>
          <p:nvPr/>
        </p:nvGraphicFramePr>
        <p:xfrm>
          <a:off x="663892" y="2558883"/>
          <a:ext cx="7724532" cy="3966461"/>
        </p:xfrm>
        <a:graphic>
          <a:graphicData uri="http://schemas.openxmlformats.org/drawingml/2006/table">
            <a:tbl>
              <a:tblPr firstRow="1" firstCol="1" bandRow="1">
                <a:tableStyleId>{21E4AEA4-8DFA-4A89-87EB-49C32662AFE0}</a:tableStyleId>
              </a:tblPr>
              <a:tblGrid>
                <a:gridCol w="1835352">
                  <a:extLst>
                    <a:ext uri="{9D8B030D-6E8A-4147-A177-3AD203B41FA5}">
                      <a16:colId xmlns:a16="http://schemas.microsoft.com/office/drawing/2014/main" val="20000"/>
                    </a:ext>
                  </a:extLst>
                </a:gridCol>
                <a:gridCol w="1459634">
                  <a:extLst>
                    <a:ext uri="{9D8B030D-6E8A-4147-A177-3AD203B41FA5}">
                      <a16:colId xmlns:a16="http://schemas.microsoft.com/office/drawing/2014/main" val="20001"/>
                    </a:ext>
                  </a:extLst>
                </a:gridCol>
                <a:gridCol w="1525981">
                  <a:extLst>
                    <a:ext uri="{9D8B030D-6E8A-4147-A177-3AD203B41FA5}">
                      <a16:colId xmlns:a16="http://schemas.microsoft.com/office/drawing/2014/main" val="20002"/>
                    </a:ext>
                  </a:extLst>
                </a:gridCol>
                <a:gridCol w="1272866">
                  <a:extLst>
                    <a:ext uri="{9D8B030D-6E8A-4147-A177-3AD203B41FA5}">
                      <a16:colId xmlns:a16="http://schemas.microsoft.com/office/drawing/2014/main" val="20003"/>
                    </a:ext>
                  </a:extLst>
                </a:gridCol>
                <a:gridCol w="251037">
                  <a:extLst>
                    <a:ext uri="{9D8B030D-6E8A-4147-A177-3AD203B41FA5}">
                      <a16:colId xmlns:a16="http://schemas.microsoft.com/office/drawing/2014/main" val="547363795"/>
                    </a:ext>
                  </a:extLst>
                </a:gridCol>
                <a:gridCol w="1379662">
                  <a:extLst>
                    <a:ext uri="{9D8B030D-6E8A-4147-A177-3AD203B41FA5}">
                      <a16:colId xmlns:a16="http://schemas.microsoft.com/office/drawing/2014/main" val="2622018457"/>
                    </a:ext>
                  </a:extLst>
                </a:gridCol>
              </a:tblGrid>
              <a:tr h="370840">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rgbClr val="C00000"/>
                      </a:solidFill>
                      <a:prstDash val="solid"/>
                      <a:round/>
                      <a:headEnd type="none" w="med" len="med"/>
                      <a:tailEnd type="none" w="med" len="med"/>
                    </a:lnT>
                    <a:solidFill>
                      <a:srgbClr val="C00000"/>
                    </a:solidFill>
                  </a:tcP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21.06</a:t>
                      </a:r>
                    </a:p>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2Q</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rgbClr val="C00000"/>
                      </a:solidFill>
                      <a:prstDash val="solid"/>
                      <a:round/>
                      <a:headEnd type="none" w="med" len="med"/>
                      <a:tailEnd type="none" w="med" len="med"/>
                    </a:lnT>
                    <a:solidFill>
                      <a:srgbClr val="C00000"/>
                    </a:solidFill>
                  </a:tcPr>
                </a:tc>
                <a:tc>
                  <a:txBody>
                    <a:bodyPr/>
                    <a:lstStyle/>
                    <a:p>
                      <a:pPr algn="ct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22.06</a:t>
                      </a:r>
                    </a:p>
                    <a:p>
                      <a:pPr algn="ct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2Q</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rgbClr val="C00000"/>
                      </a:solidFill>
                      <a:prstDash val="solid"/>
                      <a:round/>
                      <a:headEnd type="none" w="med" len="med"/>
                      <a:tailEnd type="none" w="med" len="med"/>
                    </a:lnT>
                    <a:solidFill>
                      <a:srgbClr val="C00000"/>
                    </a:solidFill>
                  </a:tcPr>
                </a:tc>
                <a:tc>
                  <a:txBody>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前年同期比</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増減率</a:t>
                      </a:r>
                    </a:p>
                  </a:txBody>
                  <a:tcPr anchor="ctr">
                    <a:lnT w="12700" cap="flat" cmpd="sng" algn="ctr">
                      <a:solidFill>
                        <a:srgbClr val="C00000"/>
                      </a:solidFill>
                      <a:prstDash val="solid"/>
                      <a:round/>
                      <a:headEnd type="none" w="med" len="med"/>
                      <a:tailEnd type="none" w="med" len="med"/>
                    </a:lnT>
                    <a:solidFill>
                      <a:srgbClr val="C00000"/>
                    </a:solidFill>
                  </a:tcPr>
                </a:tc>
                <a:tc>
                  <a:txBody>
                    <a:bodyPr/>
                    <a:lstStyle/>
                    <a:p>
                      <a:pPr algn="ct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76200" cap="flat" cmpd="sng" algn="ctr">
                      <a:solidFill>
                        <a:srgbClr val="FFFFFF"/>
                      </a:solidFill>
                      <a:prstDash val="solid"/>
                      <a:round/>
                      <a:headEnd type="none" w="med" len="med"/>
                      <a:tailEnd type="none" w="med" len="med"/>
                    </a:lnT>
                    <a:noFill/>
                  </a:tcPr>
                </a:tc>
                <a:tc>
                  <a:txBody>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（参考）</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期初計画</a:t>
                      </a:r>
                    </a:p>
                  </a:txBody>
                  <a:tcPr anchor="ctr">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solidFill>
                      <a:srgbClr val="C00000"/>
                    </a:solidFill>
                  </a:tcPr>
                </a:tc>
                <a:extLst>
                  <a:ext uri="{0D108BD9-81ED-4DB2-BD59-A6C34878D82A}">
                    <a16:rowId xmlns:a16="http://schemas.microsoft.com/office/drawing/2014/main" val="10000"/>
                  </a:ext>
                </a:extLst>
              </a:tr>
              <a:tr h="504613">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売上高</a:t>
                      </a:r>
                    </a:p>
                  </a:txBody>
                  <a:tcPr anchor="ctr">
                    <a:solidFill>
                      <a:srgbClr val="C00000"/>
                    </a:solidFill>
                  </a:tcPr>
                </a:tc>
                <a:tc>
                  <a:txBody>
                    <a:bodyPr/>
                    <a:lstStyle/>
                    <a:p>
                      <a:pPr algn="r"/>
                      <a:r>
                        <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6,468</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6,934</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7.2%</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c>
                  <a:txBody>
                    <a:bodyPr/>
                    <a:lstStyle/>
                    <a:p>
                      <a:pPr algn="r"/>
                      <a:r>
                        <a:rPr kumimoji="1" lang="en-US" altLang="ja-JP"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6,504</a:t>
                      </a:r>
                      <a:endPar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1"/>
                  </a:ext>
                </a:extLst>
              </a:tr>
              <a:tr h="504613">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売上総利益</a:t>
                      </a:r>
                    </a:p>
                  </a:txBody>
                  <a:tcPr anchor="ctr">
                    <a:solidFill>
                      <a:srgbClr val="C00000"/>
                    </a:solidFill>
                  </a:tcPr>
                </a:tc>
                <a:tc>
                  <a:txBody>
                    <a:bodyPr/>
                    <a:lstStyle/>
                    <a:p>
                      <a:pPr algn="r"/>
                      <a:r>
                        <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1,318</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1,551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17.7%</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c>
                  <a:txBody>
                    <a:bodyPr/>
                    <a:lstStyle/>
                    <a:p>
                      <a:pPr algn="r"/>
                      <a:r>
                        <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2"/>
                  </a:ext>
                </a:extLst>
              </a:tr>
              <a:tr h="407829">
                <a:tc>
                  <a:txBody>
                    <a:bodyPr/>
                    <a:lstStyle/>
                    <a:p>
                      <a:r>
                        <a:rPr kumimoji="1" lang="ja-JP" altLang="en-US" sz="1400" i="1" dirty="0">
                          <a:latin typeface="メイリオ" panose="020B0604030504040204" pitchFamily="50" charset="-128"/>
                          <a:ea typeface="メイリオ" panose="020B0604030504040204" pitchFamily="50" charset="-128"/>
                          <a:cs typeface="メイリオ" panose="020B0604030504040204" pitchFamily="50" charset="-128"/>
                        </a:rPr>
                        <a:t>（売上高総利益率）</a:t>
                      </a:r>
                    </a:p>
                  </a:txBody>
                  <a:tcPr anchor="ctr">
                    <a:solidFill>
                      <a:srgbClr val="C00000"/>
                    </a:solidFill>
                  </a:tcPr>
                </a:tc>
                <a:tc>
                  <a:txBody>
                    <a:bodyPr/>
                    <a:lstStyle/>
                    <a:p>
                      <a:pPr algn="r"/>
                      <a:r>
                        <a:rPr kumimoji="1" lang="en-US" altLang="ja-JP" sz="1400" b="1" i="1" dirty="0">
                          <a:latin typeface="メイリオ" panose="020B0604030504040204" pitchFamily="50" charset="-128"/>
                          <a:ea typeface="メイリオ" panose="020B0604030504040204" pitchFamily="50" charset="-128"/>
                          <a:cs typeface="メイリオ" panose="020B0604030504040204" pitchFamily="50" charset="-128"/>
                        </a:rPr>
                        <a:t>20.4%</a:t>
                      </a:r>
                      <a:endParaRPr kumimoji="1" lang="ja-JP" altLang="en-US" sz="1400" b="1"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noFill/>
                  </a:tcPr>
                </a:tc>
                <a:tc>
                  <a:txBody>
                    <a:bodyPr/>
                    <a:lstStyle/>
                    <a:p>
                      <a:pPr algn="r"/>
                      <a:r>
                        <a:rPr kumimoji="1" lang="en-US" altLang="ja-JP" sz="1600" b="1" i="1" dirty="0">
                          <a:latin typeface="メイリオ" panose="020B0604030504040204" pitchFamily="50" charset="-128"/>
                          <a:ea typeface="メイリオ" panose="020B0604030504040204" pitchFamily="50" charset="-128"/>
                          <a:cs typeface="メイリオ" panose="020B0604030504040204" pitchFamily="50" charset="-128"/>
                        </a:rPr>
                        <a:t>22.4%</a:t>
                      </a:r>
                      <a:endParaRPr kumimoji="1" lang="ja-JP" altLang="en-US" sz="1600" b="1"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r"/>
                      <a:r>
                        <a:rPr kumimoji="1" lang="en-US" altLang="ja-JP" sz="1400" b="1" i="1" dirty="0">
                          <a:latin typeface="メイリオ" panose="020B0604030504040204" pitchFamily="50" charset="-128"/>
                          <a:ea typeface="メイリオ" panose="020B0604030504040204" pitchFamily="50" charset="-128"/>
                          <a:cs typeface="メイリオ" panose="020B0604030504040204" pitchFamily="50" charset="-128"/>
                        </a:rPr>
                        <a:t>+2.0pt</a:t>
                      </a:r>
                      <a:endParaRPr kumimoji="1" lang="ja-JP" altLang="en-US" sz="1400" b="1"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r"/>
                      <a:endParaRPr kumimoji="1" lang="ja-JP" altLang="en-US" sz="1400" b="1"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r"/>
                      <a:r>
                        <a:rPr kumimoji="1" lang="ja-JP" altLang="en-US" sz="1400" b="1" i="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extLst>
                  <a:ext uri="{0D108BD9-81ED-4DB2-BD59-A6C34878D82A}">
                    <a16:rowId xmlns:a16="http://schemas.microsoft.com/office/drawing/2014/main" val="10003"/>
                  </a:ext>
                </a:extLst>
              </a:tr>
              <a:tr h="504613">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営業利益</a:t>
                      </a:r>
                    </a:p>
                  </a:txBody>
                  <a:tcPr anchor="ctr">
                    <a:solidFill>
                      <a:srgbClr val="C00000"/>
                    </a:solidFill>
                  </a:tcPr>
                </a:tc>
                <a:tc>
                  <a:txBody>
                    <a:bodyPr/>
                    <a:lstStyle/>
                    <a:p>
                      <a:pPr algn="r"/>
                      <a:r>
                        <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369</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562</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52.2%</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c>
                  <a:txBody>
                    <a:bodyPr/>
                    <a:lstStyle/>
                    <a:p>
                      <a:pPr algn="r"/>
                      <a:r>
                        <a:rPr kumimoji="1" lang="en-US" altLang="ja-JP"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540</a:t>
                      </a:r>
                      <a:endPar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4"/>
                  </a:ext>
                </a:extLst>
              </a:tr>
              <a:tr h="395487">
                <a:tc>
                  <a:txBody>
                    <a:bodyPr/>
                    <a:lstStyle/>
                    <a:p>
                      <a:r>
                        <a:rPr kumimoji="1" lang="ja-JP" altLang="en-US" sz="1400" i="1" dirty="0">
                          <a:latin typeface="メイリオ" panose="020B0604030504040204" pitchFamily="50" charset="-128"/>
                          <a:ea typeface="メイリオ" panose="020B0604030504040204" pitchFamily="50" charset="-128"/>
                          <a:cs typeface="メイリオ" panose="020B0604030504040204" pitchFamily="50" charset="-128"/>
                        </a:rPr>
                        <a:t>（営業利益率）</a:t>
                      </a:r>
                    </a:p>
                  </a:txBody>
                  <a:tcPr anchor="ctr">
                    <a:solidFill>
                      <a:srgbClr val="C00000"/>
                    </a:solidFill>
                  </a:tcPr>
                </a:tc>
                <a:tc>
                  <a:txBody>
                    <a:bodyPr/>
                    <a:lstStyle/>
                    <a:p>
                      <a:pPr algn="r"/>
                      <a:r>
                        <a:rPr kumimoji="1" lang="en-US" altLang="ja-JP" sz="1400" b="1" i="1" dirty="0">
                          <a:latin typeface="メイリオ" panose="020B0604030504040204" pitchFamily="50" charset="-128"/>
                          <a:ea typeface="メイリオ" panose="020B0604030504040204" pitchFamily="50" charset="-128"/>
                          <a:cs typeface="メイリオ" panose="020B0604030504040204" pitchFamily="50" charset="-128"/>
                        </a:rPr>
                        <a:t>5.7%</a:t>
                      </a:r>
                      <a:endParaRPr kumimoji="1" lang="ja-JP" altLang="en-US" sz="1400" b="1"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noFill/>
                  </a:tcPr>
                </a:tc>
                <a:tc>
                  <a:txBody>
                    <a:bodyPr/>
                    <a:lstStyle/>
                    <a:p>
                      <a:pPr algn="r"/>
                      <a:r>
                        <a:rPr kumimoji="1" lang="en-US" altLang="ja-JP" sz="1600" b="1" i="1" dirty="0">
                          <a:latin typeface="メイリオ" panose="020B0604030504040204" pitchFamily="50" charset="-128"/>
                          <a:ea typeface="メイリオ" panose="020B0604030504040204" pitchFamily="50" charset="-128"/>
                          <a:cs typeface="メイリオ" panose="020B0604030504040204" pitchFamily="50" charset="-128"/>
                        </a:rPr>
                        <a:t>8.1%</a:t>
                      </a:r>
                      <a:endParaRPr kumimoji="1" lang="ja-JP" altLang="en-US" sz="1600" b="1"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r"/>
                      <a:r>
                        <a:rPr kumimoji="1" lang="en-US" altLang="ja-JP" sz="1400" b="1" i="1" dirty="0">
                          <a:latin typeface="メイリオ" panose="020B0604030504040204" pitchFamily="50" charset="-128"/>
                          <a:ea typeface="メイリオ" panose="020B0604030504040204" pitchFamily="50" charset="-128"/>
                          <a:cs typeface="メイリオ" panose="020B0604030504040204" pitchFamily="50" charset="-128"/>
                        </a:rPr>
                        <a:t>+2.4pt</a:t>
                      </a:r>
                      <a:endParaRPr kumimoji="1" lang="ja-JP" altLang="en-US" sz="1400" b="1"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r"/>
                      <a:endParaRPr kumimoji="1" lang="ja-JP" altLang="en-US" sz="1400" b="1" i="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r"/>
                      <a:r>
                        <a:rPr kumimoji="1" lang="en-US" altLang="ja-JP" sz="1400" b="1" i="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8.3%</a:t>
                      </a:r>
                      <a:endParaRPr kumimoji="1" lang="ja-JP" altLang="en-US" sz="1400" b="1" i="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extLst>
                  <a:ext uri="{0D108BD9-81ED-4DB2-BD59-A6C34878D82A}">
                    <a16:rowId xmlns:a16="http://schemas.microsoft.com/office/drawing/2014/main" val="10005"/>
                  </a:ext>
                </a:extLst>
              </a:tr>
              <a:tr h="504613">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経常利益</a:t>
                      </a:r>
                    </a:p>
                  </a:txBody>
                  <a:tcPr anchor="ctr">
                    <a:solidFill>
                      <a:srgbClr val="C00000"/>
                    </a:solidFill>
                  </a:tcPr>
                </a:tc>
                <a:tc>
                  <a:txBody>
                    <a:bodyPr/>
                    <a:lstStyle/>
                    <a:p>
                      <a:pPr algn="r"/>
                      <a:r>
                        <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382</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569</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48.8%</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c>
                  <a:txBody>
                    <a:bodyPr/>
                    <a:lstStyle/>
                    <a:p>
                      <a:pPr algn="r"/>
                      <a:r>
                        <a:rPr kumimoji="1" lang="en-US" altLang="ja-JP"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545</a:t>
                      </a:r>
                      <a:endPar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6"/>
                  </a:ext>
                </a:extLst>
              </a:tr>
              <a:tr h="504613">
                <a:tc>
                  <a:txBody>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四半期純利益</a:t>
                      </a:r>
                    </a:p>
                  </a:txBody>
                  <a:tcPr anchor="ctr">
                    <a:solidFill>
                      <a:srgbClr val="C00000"/>
                    </a:solidFill>
                  </a:tcPr>
                </a:tc>
                <a:tc>
                  <a:txBody>
                    <a:bodyPr/>
                    <a:lstStyle/>
                    <a:p>
                      <a:pPr algn="r"/>
                      <a:r>
                        <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260</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376</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44.1%</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lumMod val="85000"/>
                      </a:schemeClr>
                    </a:solidFill>
                  </a:tcPr>
                </a:tc>
                <a:tc>
                  <a:txBody>
                    <a:bodyPr/>
                    <a:lstStyle/>
                    <a:p>
                      <a:pPr algn="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76200" cap="flat" cmpd="sng" algn="ctr">
                      <a:solidFill>
                        <a:srgbClr val="FFFFFF"/>
                      </a:solidFill>
                      <a:prstDash val="solid"/>
                      <a:round/>
                      <a:headEnd type="none" w="med" len="med"/>
                      <a:tailEnd type="none" w="med" len="med"/>
                    </a:lnB>
                    <a:noFill/>
                  </a:tcPr>
                </a:tc>
                <a:tc>
                  <a:txBody>
                    <a:bodyPr/>
                    <a:lstStyle/>
                    <a:p>
                      <a:pPr algn="r"/>
                      <a:r>
                        <a:rPr kumimoji="1" lang="en-US" altLang="ja-JP"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355</a:t>
                      </a:r>
                      <a:endParaRPr kumimoji="1" lang="ja-JP" altLang="en-US" sz="1800" b="1" baseline="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7"/>
                  </a:ext>
                </a:extLst>
              </a:tr>
            </a:tbl>
          </a:graphicData>
        </a:graphic>
      </p:graphicFrame>
      <p:sp>
        <p:nvSpPr>
          <p:cNvPr id="8" name="正方形/長方形 7">
            <a:extLst>
              <a:ext uri="{FF2B5EF4-FFF2-40B4-BE49-F238E27FC236}">
                <a16:creationId xmlns:a16="http://schemas.microsoft.com/office/drawing/2014/main" id="{9C7B5147-84AE-48EB-9B11-6E6605D970F7}"/>
              </a:ext>
            </a:extLst>
          </p:cNvPr>
          <p:cNvSpPr/>
          <p:nvPr/>
        </p:nvSpPr>
        <p:spPr>
          <a:xfrm>
            <a:off x="310816" y="1262493"/>
            <a:ext cx="8699040" cy="1099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Blip>
                <a:blip r:embed="rId3"/>
              </a:buBlip>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売上高は、関東圏での好調が牽引。期初計画を大幅に上回る</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Blip>
                <a:blip r:embed="rId3"/>
              </a:buBlip>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新設ラインの投資一巡にともなう減価償却費の減少により原価率が大幅に改善。販管費率も低下し、</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2Q</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営業利益は</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16.06</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期以来の最高益更新</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597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四半期業績比較</a:t>
            </a:r>
          </a:p>
        </p:txBody>
      </p:sp>
      <p:sp>
        <p:nvSpPr>
          <p:cNvPr id="4" name="スライド番号プレースホルダー 3"/>
          <p:cNvSpPr>
            <a:spLocks noGrp="1"/>
          </p:cNvSpPr>
          <p:nvPr>
            <p:ph type="sldNum" sz="quarter" idx="12"/>
          </p:nvPr>
        </p:nvSpPr>
        <p:spPr>
          <a:xfrm>
            <a:off x="6991330" y="6381328"/>
            <a:ext cx="2133600" cy="365125"/>
          </a:xfrm>
        </p:spPr>
        <p:txBody>
          <a:bodyPr/>
          <a:lstStyle/>
          <a:p>
            <a:r>
              <a:rPr kumimoji="1" lang="en-US" altLang="ja-JP" dirty="0"/>
              <a:t>8</a:t>
            </a:r>
            <a:endParaRPr kumimoji="1" lang="ja-JP" altLang="en-US" dirty="0"/>
          </a:p>
        </p:txBody>
      </p:sp>
      <p:graphicFrame>
        <p:nvGraphicFramePr>
          <p:cNvPr id="3" name="グラフ 2"/>
          <p:cNvGraphicFramePr/>
          <p:nvPr/>
        </p:nvGraphicFramePr>
        <p:xfrm>
          <a:off x="107504" y="2742692"/>
          <a:ext cx="4109042" cy="37826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p:nvPr/>
        </p:nvGraphicFramePr>
        <p:xfrm>
          <a:off x="4614207" y="2715428"/>
          <a:ext cx="4168322" cy="3809915"/>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p:cNvSpPr txBox="1"/>
          <p:nvPr/>
        </p:nvSpPr>
        <p:spPr>
          <a:xfrm>
            <a:off x="618688" y="5688327"/>
            <a:ext cx="630070" cy="276999"/>
          </a:xfrm>
          <a:prstGeom prst="rect">
            <a:avLst/>
          </a:prstGeom>
          <a:noFill/>
          <a:ln>
            <a:noFill/>
          </a:ln>
        </p:spPr>
        <p:txBody>
          <a:bodyPr wrap="square" rtlCol="0" anchor="ctr">
            <a:spAutoFit/>
          </a:bodyPr>
          <a:lstStyle/>
          <a:p>
            <a:pPr algn="ct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1Q</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632042" y="5023884"/>
            <a:ext cx="630070" cy="276999"/>
          </a:xfrm>
          <a:prstGeom prst="rect">
            <a:avLst/>
          </a:prstGeom>
          <a:noFill/>
          <a:ln>
            <a:noFill/>
          </a:ln>
        </p:spPr>
        <p:txBody>
          <a:bodyPr wrap="square" rtlCol="0" anchor="ctr">
            <a:spAutoFit/>
          </a:bodyPr>
          <a:lstStyle/>
          <a:p>
            <a:pPr algn="ct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2Q</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607501" y="4360492"/>
            <a:ext cx="630070" cy="276999"/>
          </a:xfrm>
          <a:prstGeom prst="rect">
            <a:avLst/>
          </a:prstGeom>
          <a:noFill/>
          <a:ln>
            <a:noFill/>
          </a:ln>
        </p:spPr>
        <p:txBody>
          <a:bodyPr wrap="square" rtlCol="0" anchor="ctr">
            <a:spAutoFit/>
          </a:bodyPr>
          <a:lstStyle/>
          <a:p>
            <a:pPr algn="ctr"/>
            <a:r>
              <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3Q</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070370" y="5939316"/>
            <a:ext cx="630070" cy="276999"/>
          </a:xfrm>
          <a:prstGeom prst="rect">
            <a:avLst/>
          </a:prstGeom>
          <a:noFill/>
          <a:ln>
            <a:noFill/>
          </a:ln>
        </p:spPr>
        <p:txBody>
          <a:bodyPr wrap="square" rtlCol="0" anchor="ctr">
            <a:spAutoFit/>
          </a:bodyPr>
          <a:lstStyle/>
          <a:p>
            <a:pPr algn="ct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1Q</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5070370" y="5614187"/>
            <a:ext cx="630070" cy="276999"/>
          </a:xfrm>
          <a:prstGeom prst="rect">
            <a:avLst/>
          </a:prstGeom>
          <a:noFill/>
          <a:ln>
            <a:noFill/>
          </a:ln>
        </p:spPr>
        <p:txBody>
          <a:bodyPr wrap="square" rtlCol="0" anchor="ctr">
            <a:spAutoFit/>
          </a:bodyPr>
          <a:lstStyle/>
          <a:p>
            <a:pPr algn="ct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2Q</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063693" y="5292222"/>
            <a:ext cx="630070" cy="276999"/>
          </a:xfrm>
          <a:prstGeom prst="rect">
            <a:avLst/>
          </a:prstGeom>
          <a:noFill/>
          <a:ln>
            <a:noFill/>
          </a:ln>
        </p:spPr>
        <p:txBody>
          <a:bodyPr wrap="square" rtlCol="0" anchor="ctr">
            <a:spAutoFit/>
          </a:bodyPr>
          <a:lstStyle/>
          <a:p>
            <a:pPr algn="ctr"/>
            <a:r>
              <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3Q</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11099" y="2330586"/>
            <a:ext cx="4162877" cy="369332"/>
          </a:xfrm>
          <a:prstGeom prst="rect">
            <a:avLst/>
          </a:prstGeom>
          <a:solidFill>
            <a:schemeClr val="bg1">
              <a:lumMod val="65000"/>
            </a:schemeClr>
          </a:solidFill>
        </p:spPr>
        <p:txBody>
          <a:bodyPr wrap="square" rtlCol="0">
            <a:sp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売上高</a:t>
            </a:r>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（百万円）</a:t>
            </a:r>
          </a:p>
        </p:txBody>
      </p:sp>
      <p:sp>
        <p:nvSpPr>
          <p:cNvPr id="25" name="テキスト ボックス 24"/>
          <p:cNvSpPr txBox="1"/>
          <p:nvPr/>
        </p:nvSpPr>
        <p:spPr>
          <a:xfrm>
            <a:off x="4732311" y="2330586"/>
            <a:ext cx="4213705" cy="369332"/>
          </a:xfrm>
          <a:prstGeom prst="rect">
            <a:avLst/>
          </a:prstGeom>
          <a:solidFill>
            <a:schemeClr val="bg1">
              <a:lumMod val="65000"/>
            </a:schemeClr>
          </a:solidFill>
        </p:spPr>
        <p:txBody>
          <a:bodyPr wrap="square" rtlCol="0">
            <a:sp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営業利益</a:t>
            </a:r>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（百万円）</a:t>
            </a:r>
          </a:p>
        </p:txBody>
      </p:sp>
      <p:sp>
        <p:nvSpPr>
          <p:cNvPr id="22" name="正方形/長方形 21"/>
          <p:cNvSpPr/>
          <p:nvPr/>
        </p:nvSpPr>
        <p:spPr>
          <a:xfrm>
            <a:off x="161511" y="1196751"/>
            <a:ext cx="8802636" cy="1440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Blip>
                <a:blip r:embed="rId5"/>
              </a:buBlip>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売上高は、新型コロナウイルスの感染拡大にともなう巣ごもり消費で押し上げた反動で、前下期以降の前年同期比の伸びが鈍化。今上期は関東圏の売上増が寄与</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Bef>
                <a:spcPts val="600"/>
              </a:spcBef>
              <a:buBlip>
                <a:blip r:embed="rId5"/>
              </a:buBlip>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利益面では、</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1Q</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の改善が寄与して大幅増益</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632042" y="3656950"/>
            <a:ext cx="630070" cy="276999"/>
          </a:xfrm>
          <a:prstGeom prst="rect">
            <a:avLst/>
          </a:prstGeom>
          <a:noFill/>
          <a:ln>
            <a:noFill/>
          </a:ln>
        </p:spPr>
        <p:txBody>
          <a:bodyPr wrap="square" rtlCol="0" anchor="ctr">
            <a:spAutoFit/>
          </a:bodyPr>
          <a:lstStyle/>
          <a:p>
            <a:pPr algn="ctr"/>
            <a:r>
              <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4Q</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5063693" y="5077884"/>
            <a:ext cx="630070" cy="276999"/>
          </a:xfrm>
          <a:prstGeom prst="rect">
            <a:avLst/>
          </a:prstGeom>
          <a:noFill/>
          <a:ln>
            <a:noFill/>
          </a:ln>
        </p:spPr>
        <p:txBody>
          <a:bodyPr wrap="square" rtlCol="0" anchor="ctr">
            <a:spAutoFit/>
          </a:bodyPr>
          <a:lstStyle/>
          <a:p>
            <a:pPr algn="ctr"/>
            <a:r>
              <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4Q</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a:extLst>
              <a:ext uri="{FF2B5EF4-FFF2-40B4-BE49-F238E27FC236}">
                <a16:creationId xmlns:a16="http://schemas.microsoft.com/office/drawing/2014/main" id="{C171CD6F-5DA9-421F-856B-4770702EB15D}"/>
              </a:ext>
            </a:extLst>
          </p:cNvPr>
          <p:cNvSpPr txBox="1"/>
          <p:nvPr/>
        </p:nvSpPr>
        <p:spPr>
          <a:xfrm>
            <a:off x="1458074" y="5649030"/>
            <a:ext cx="900099"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+13.0%</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a:extLst>
              <a:ext uri="{FF2B5EF4-FFF2-40B4-BE49-F238E27FC236}">
                <a16:creationId xmlns:a16="http://schemas.microsoft.com/office/drawing/2014/main" id="{D3249CF3-555A-4718-98C1-6BD0FA4E84B3}"/>
              </a:ext>
            </a:extLst>
          </p:cNvPr>
          <p:cNvSpPr txBox="1"/>
          <p:nvPr/>
        </p:nvSpPr>
        <p:spPr>
          <a:xfrm>
            <a:off x="5897599" y="5928566"/>
            <a:ext cx="900099" cy="261610"/>
          </a:xfrm>
          <a:prstGeom prst="rect">
            <a:avLst/>
          </a:prstGeom>
          <a:noFill/>
          <a:ln>
            <a:noFill/>
          </a:ln>
        </p:spPr>
        <p:txBody>
          <a:bodyPr wrap="square" rtlCol="0" anchor="ctr">
            <a:spAutoFit/>
          </a:bodyPr>
          <a:lstStyle/>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72</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a:extLst>
              <a:ext uri="{FF2B5EF4-FFF2-40B4-BE49-F238E27FC236}">
                <a16:creationId xmlns:a16="http://schemas.microsoft.com/office/drawing/2014/main" id="{EEDDD5D4-4B09-47EE-89DB-D7D58DAE4A99}"/>
              </a:ext>
            </a:extLst>
          </p:cNvPr>
          <p:cNvSpPr txBox="1"/>
          <p:nvPr/>
        </p:nvSpPr>
        <p:spPr>
          <a:xfrm>
            <a:off x="1466426" y="5023884"/>
            <a:ext cx="900099"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+7.6%</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a:extLst>
              <a:ext uri="{FF2B5EF4-FFF2-40B4-BE49-F238E27FC236}">
                <a16:creationId xmlns:a16="http://schemas.microsoft.com/office/drawing/2014/main" id="{1715C7AC-715C-4583-B0E6-0F3A8C0D450C}"/>
              </a:ext>
            </a:extLst>
          </p:cNvPr>
          <p:cNvSpPr txBox="1"/>
          <p:nvPr/>
        </p:nvSpPr>
        <p:spPr>
          <a:xfrm>
            <a:off x="5887655" y="5618229"/>
            <a:ext cx="900099" cy="261610"/>
          </a:xfrm>
          <a:prstGeom prst="rect">
            <a:avLst/>
          </a:prstGeom>
          <a:noFill/>
          <a:ln>
            <a:noFill/>
          </a:ln>
        </p:spPr>
        <p:txBody>
          <a:bodyPr wrap="square" rtlCol="0" anchor="ctr">
            <a:spAutoFit/>
          </a:bodyPr>
          <a:lstStyle/>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48.5%</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a:extLst>
              <a:ext uri="{FF2B5EF4-FFF2-40B4-BE49-F238E27FC236}">
                <a16:creationId xmlns:a16="http://schemas.microsoft.com/office/drawing/2014/main" id="{16FCE2C9-0AC5-4E0F-8F06-F42150A7D803}"/>
              </a:ext>
            </a:extLst>
          </p:cNvPr>
          <p:cNvSpPr txBox="1"/>
          <p:nvPr/>
        </p:nvSpPr>
        <p:spPr>
          <a:xfrm>
            <a:off x="1435460" y="4317391"/>
            <a:ext cx="900099"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+17.3%</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B1A90713-7C88-4DDB-8397-2D72EFCD89A6}"/>
              </a:ext>
            </a:extLst>
          </p:cNvPr>
          <p:cNvSpPr txBox="1"/>
          <p:nvPr/>
        </p:nvSpPr>
        <p:spPr>
          <a:xfrm>
            <a:off x="1438642" y="3594886"/>
            <a:ext cx="900099"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+27.7%</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C5EF046A-14E2-46E6-8408-3B22F643FE41}"/>
              </a:ext>
            </a:extLst>
          </p:cNvPr>
          <p:cNvSpPr txBox="1"/>
          <p:nvPr/>
        </p:nvSpPr>
        <p:spPr>
          <a:xfrm>
            <a:off x="2509886" y="5629576"/>
            <a:ext cx="900099"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+16.0%</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EBB26E8A-676D-4F9D-AA34-626C4B0CD0A7}"/>
              </a:ext>
            </a:extLst>
          </p:cNvPr>
          <p:cNvSpPr txBox="1"/>
          <p:nvPr/>
        </p:nvSpPr>
        <p:spPr>
          <a:xfrm>
            <a:off x="5885073" y="5278702"/>
            <a:ext cx="900099" cy="261610"/>
          </a:xfrm>
          <a:prstGeom prst="rect">
            <a:avLst/>
          </a:prstGeom>
          <a:noFill/>
          <a:ln>
            <a:noFill/>
          </a:ln>
        </p:spPr>
        <p:txBody>
          <a:bodyPr wrap="square" rtlCol="0" anchor="ctr">
            <a:spAutoFit/>
          </a:bodyPr>
          <a:lstStyle/>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73.8</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a:extLst>
              <a:ext uri="{FF2B5EF4-FFF2-40B4-BE49-F238E27FC236}">
                <a16:creationId xmlns:a16="http://schemas.microsoft.com/office/drawing/2014/main" id="{B2D0B22F-FEFB-42DB-9B3E-D37AC3F61C69}"/>
              </a:ext>
            </a:extLst>
          </p:cNvPr>
          <p:cNvSpPr txBox="1"/>
          <p:nvPr/>
        </p:nvSpPr>
        <p:spPr>
          <a:xfrm>
            <a:off x="5885073" y="5085004"/>
            <a:ext cx="900099" cy="261610"/>
          </a:xfrm>
          <a:prstGeom prst="rect">
            <a:avLst/>
          </a:prstGeom>
          <a:noFill/>
          <a:ln>
            <a:noFill/>
          </a:ln>
        </p:spPr>
        <p:txBody>
          <a:bodyPr wrap="square" rtlCol="0" anchor="ctr">
            <a:spAutoFit/>
          </a:bodyPr>
          <a:lstStyle/>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74.6</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a:extLst>
              <a:ext uri="{FF2B5EF4-FFF2-40B4-BE49-F238E27FC236}">
                <a16:creationId xmlns:a16="http://schemas.microsoft.com/office/drawing/2014/main" id="{DAD3BD4F-3F9E-4643-A2BC-AC16F12D6320}"/>
              </a:ext>
            </a:extLst>
          </p:cNvPr>
          <p:cNvSpPr txBox="1"/>
          <p:nvPr/>
        </p:nvSpPr>
        <p:spPr>
          <a:xfrm>
            <a:off x="7083300" y="5897156"/>
            <a:ext cx="900099"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+14.0%</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E0302032-2441-42BE-A523-99E9DC7C2236}"/>
              </a:ext>
            </a:extLst>
          </p:cNvPr>
          <p:cNvSpPr txBox="1"/>
          <p:nvPr/>
        </p:nvSpPr>
        <p:spPr>
          <a:xfrm>
            <a:off x="2524192" y="4881574"/>
            <a:ext cx="900099"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+11.8%</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B0EDDAC8-BCC0-4818-8E9D-A5A94A03A343}"/>
              </a:ext>
            </a:extLst>
          </p:cNvPr>
          <p:cNvSpPr txBox="1"/>
          <p:nvPr/>
        </p:nvSpPr>
        <p:spPr>
          <a:xfrm>
            <a:off x="7049614" y="5403181"/>
            <a:ext cx="900099"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75.4</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FF018CE8-D4E5-4E8C-8A1A-E2309473FAB0}"/>
              </a:ext>
            </a:extLst>
          </p:cNvPr>
          <p:cNvSpPr txBox="1"/>
          <p:nvPr/>
        </p:nvSpPr>
        <p:spPr>
          <a:xfrm>
            <a:off x="2524192" y="4125707"/>
            <a:ext cx="900099"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+4.2%</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D703EDEF-CD15-4350-93EA-B902CCFB505F}"/>
              </a:ext>
            </a:extLst>
          </p:cNvPr>
          <p:cNvSpPr txBox="1"/>
          <p:nvPr/>
        </p:nvSpPr>
        <p:spPr>
          <a:xfrm>
            <a:off x="7092280" y="4683542"/>
            <a:ext cx="900099"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+106.5%</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C8D1ED38-A5CB-4AC2-B000-D0D1124E824F}"/>
              </a:ext>
            </a:extLst>
          </p:cNvPr>
          <p:cNvSpPr txBox="1"/>
          <p:nvPr/>
        </p:nvSpPr>
        <p:spPr>
          <a:xfrm>
            <a:off x="2489918" y="3420534"/>
            <a:ext cx="900099" cy="261610"/>
          </a:xfrm>
          <a:prstGeom prst="rect">
            <a:avLst/>
          </a:prstGeom>
          <a:noFill/>
          <a:ln>
            <a:noFill/>
          </a:ln>
        </p:spPr>
        <p:txBody>
          <a:bodyPr wrap="square" rtlCol="0" anchor="ctr">
            <a:spAutoFit/>
          </a:bodyPr>
          <a:lstStyle/>
          <a:p>
            <a:pPr algn="ct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EA7E2AF3-557B-4287-8EF6-C967740E408A}"/>
              </a:ext>
            </a:extLst>
          </p:cNvPr>
          <p:cNvSpPr txBox="1"/>
          <p:nvPr/>
        </p:nvSpPr>
        <p:spPr>
          <a:xfrm>
            <a:off x="7049614" y="4235148"/>
            <a:ext cx="942765" cy="261610"/>
          </a:xfrm>
          <a:prstGeom prst="rect">
            <a:avLst/>
          </a:prstGeom>
          <a:noFill/>
          <a:ln>
            <a:noFill/>
          </a:ln>
        </p:spPr>
        <p:txBody>
          <a:bodyPr wrap="square" rtlCol="0" anchor="ctr">
            <a:spAutoFit/>
          </a:bodyPr>
          <a:lstStyle/>
          <a:p>
            <a:pPr algn="ct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+288.6%</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AA2D3856-5FD0-47FC-9397-A59DDF26E69F}"/>
              </a:ext>
            </a:extLst>
          </p:cNvPr>
          <p:cNvSpPr txBox="1"/>
          <p:nvPr/>
        </p:nvSpPr>
        <p:spPr>
          <a:xfrm>
            <a:off x="3643102" y="5613545"/>
            <a:ext cx="900099" cy="261610"/>
          </a:xfrm>
          <a:prstGeom prst="rect">
            <a:avLst/>
          </a:prstGeom>
          <a:noFill/>
          <a:ln>
            <a:noFill/>
          </a:ln>
        </p:spPr>
        <p:txBody>
          <a:bodyPr wrap="square" rtlCol="0" anchor="ctr">
            <a:spAutoFit/>
          </a:bodyPr>
          <a:lstStyle/>
          <a:p>
            <a:pPr algn="ctr"/>
            <a:r>
              <a:rPr kumimoji="1"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+6.5%</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F744DB1E-B321-46AF-A44F-0DC68A5A0E74}"/>
              </a:ext>
            </a:extLst>
          </p:cNvPr>
          <p:cNvSpPr txBox="1"/>
          <p:nvPr/>
        </p:nvSpPr>
        <p:spPr>
          <a:xfrm>
            <a:off x="3629695" y="4809741"/>
            <a:ext cx="900099" cy="261610"/>
          </a:xfrm>
          <a:prstGeom prst="rect">
            <a:avLst/>
          </a:prstGeom>
          <a:noFill/>
          <a:ln>
            <a:noFill/>
          </a:ln>
        </p:spPr>
        <p:txBody>
          <a:bodyPr wrap="square" rtlCol="0" anchor="ctr">
            <a:spAutoFit/>
          </a:bodyPr>
          <a:lstStyle/>
          <a:p>
            <a:pPr algn="ctr"/>
            <a:r>
              <a:rPr kumimoji="1"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7.8</a:t>
            </a:r>
            <a:r>
              <a:rPr kumimoji="1"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2638189E-0974-4959-91DC-771C01AD38E8}"/>
              </a:ext>
            </a:extLst>
          </p:cNvPr>
          <p:cNvSpPr txBox="1"/>
          <p:nvPr/>
        </p:nvSpPr>
        <p:spPr>
          <a:xfrm>
            <a:off x="8216737" y="5703716"/>
            <a:ext cx="900099" cy="261610"/>
          </a:xfrm>
          <a:prstGeom prst="rect">
            <a:avLst/>
          </a:prstGeom>
          <a:noFill/>
          <a:ln>
            <a:noFill/>
          </a:ln>
        </p:spPr>
        <p:txBody>
          <a:bodyPr wrap="square" rtlCol="0" anchor="ctr">
            <a:spAutoFit/>
          </a:bodyPr>
          <a:lstStyle/>
          <a:p>
            <a:pPr algn="ctr"/>
            <a:r>
              <a:rPr kumimoji="1"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+276.8%</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B8A7CC5C-452F-40F1-86B1-EB1995C04DFF}"/>
              </a:ext>
            </a:extLst>
          </p:cNvPr>
          <p:cNvSpPr txBox="1"/>
          <p:nvPr/>
        </p:nvSpPr>
        <p:spPr>
          <a:xfrm>
            <a:off x="8216736" y="4947079"/>
            <a:ext cx="900099" cy="261610"/>
          </a:xfrm>
          <a:prstGeom prst="rect">
            <a:avLst/>
          </a:prstGeom>
          <a:noFill/>
          <a:ln>
            <a:noFill/>
          </a:ln>
        </p:spPr>
        <p:txBody>
          <a:bodyPr wrap="square" rtlCol="0" anchor="ctr">
            <a:spAutoFit/>
          </a:bodyPr>
          <a:lstStyle/>
          <a:p>
            <a:pPr algn="ctr"/>
            <a:r>
              <a:rPr kumimoji="1"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19.0</a:t>
            </a:r>
            <a:r>
              <a:rPr kumimoji="1"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5013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2656"/>
            <a:ext cx="7236296" cy="634082"/>
          </a:xfrm>
        </p:spPr>
        <p:txBody>
          <a:bodyPr>
            <a:normAutofit/>
          </a:bodyPr>
          <a:lstStyle/>
          <a:p>
            <a:pPr algn="l"/>
            <a:r>
              <a:rPr kumimoji="1" lang="ja-JP" altLang="en-US" sz="2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拠点別売上高</a:t>
            </a:r>
            <a:endParaRPr kumimoji="1" lang="ja-JP" altLang="en-US" sz="18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7004686" y="6342781"/>
            <a:ext cx="2133600" cy="365125"/>
          </a:xfrm>
        </p:spPr>
        <p:txBody>
          <a:bodyPr/>
          <a:lstStyle/>
          <a:p>
            <a:r>
              <a:rPr kumimoji="1" lang="en-US" altLang="ja-JP" dirty="0"/>
              <a:t>9</a:t>
            </a:r>
            <a:endParaRPr kumimoji="1" lang="ja-JP" altLang="en-US" dirty="0"/>
          </a:p>
        </p:txBody>
      </p:sp>
      <p:sp>
        <p:nvSpPr>
          <p:cNvPr id="25" name="正方形/長方形 24"/>
          <p:cNvSpPr/>
          <p:nvPr/>
        </p:nvSpPr>
        <p:spPr>
          <a:xfrm>
            <a:off x="76255" y="1277998"/>
            <a:ext cx="8847475" cy="1260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39750" lvl="1" indent="-269875">
              <a:spcBef>
                <a:spcPts val="600"/>
              </a:spcBef>
              <a:buBlip>
                <a:blip r:embed="rId3"/>
              </a:buBlip>
            </a:pPr>
            <a:r>
              <a:rPr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本社工場・関西工場は、巣ごもり消費の反動の影響に加え、一部の低採算取引案件の解消により微増</a:t>
            </a:r>
            <a:endParaRPr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539750" lvl="1" indent="-269875">
              <a:spcBef>
                <a:spcPts val="600"/>
              </a:spcBef>
              <a:buBlip>
                <a:blip r:embed="rId3"/>
              </a:buBlip>
            </a:pPr>
            <a:r>
              <a:rPr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富士山麓工場は、商品ブラッシュアップの効果等により拡大</a:t>
            </a:r>
            <a:endParaRPr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グラフ 7">
            <a:extLst>
              <a:ext uri="{FF2B5EF4-FFF2-40B4-BE49-F238E27FC236}">
                <a16:creationId xmlns:a16="http://schemas.microsoft.com/office/drawing/2014/main" id="{2FEEA438-DF39-4560-9BD9-B9B219C078D9}"/>
              </a:ext>
            </a:extLst>
          </p:cNvPr>
          <p:cNvGraphicFramePr/>
          <p:nvPr/>
        </p:nvGraphicFramePr>
        <p:xfrm>
          <a:off x="179512" y="2699783"/>
          <a:ext cx="8640959" cy="4007954"/>
        </p:xfrm>
        <a:graphic>
          <a:graphicData uri="http://schemas.openxmlformats.org/drawingml/2006/chart">
            <c:chart xmlns:c="http://schemas.openxmlformats.org/drawingml/2006/chart" xmlns:r="http://schemas.openxmlformats.org/officeDocument/2006/relationships" r:id="rId4"/>
          </a:graphicData>
        </a:graphic>
      </p:graphicFrame>
      <p:sp>
        <p:nvSpPr>
          <p:cNvPr id="11" name="正方形/長方形 10">
            <a:extLst>
              <a:ext uri="{FF2B5EF4-FFF2-40B4-BE49-F238E27FC236}">
                <a16:creationId xmlns:a16="http://schemas.microsoft.com/office/drawing/2014/main" id="{3735175C-20C0-49EA-8D0E-22C5547B2F27}"/>
              </a:ext>
            </a:extLst>
          </p:cNvPr>
          <p:cNvSpPr/>
          <p:nvPr/>
        </p:nvSpPr>
        <p:spPr>
          <a:xfrm>
            <a:off x="3921690" y="2861427"/>
            <a:ext cx="794326" cy="339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EA594AD-8561-4BDB-828D-FFEAB11A7B18}"/>
              </a:ext>
            </a:extLst>
          </p:cNvPr>
          <p:cNvSpPr txBox="1"/>
          <p:nvPr/>
        </p:nvSpPr>
        <p:spPr>
          <a:xfrm>
            <a:off x="12526" y="2466087"/>
            <a:ext cx="1043608" cy="276999"/>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（百万円）</a:t>
            </a:r>
          </a:p>
        </p:txBody>
      </p:sp>
    </p:spTree>
    <p:extLst>
      <p:ext uri="{BB962C8B-B14F-4D97-AF65-F5344CB8AC3E}">
        <p14:creationId xmlns:p14="http://schemas.microsoft.com/office/powerpoint/2010/main" val="30674586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3856</Words>
  <Application>Microsoft Office PowerPoint</Application>
  <PresentationFormat>画面に合わせる (4:3)</PresentationFormat>
  <Paragraphs>767</Paragraphs>
  <Slides>31</Slides>
  <Notes>31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メイリオ</vt:lpstr>
      <vt:lpstr>游ゴシック</vt:lpstr>
      <vt:lpstr>Arial</vt:lpstr>
      <vt:lpstr>Calibri</vt:lpstr>
      <vt:lpstr>Calibri Light</vt:lpstr>
      <vt:lpstr>Impact</vt:lpstr>
      <vt:lpstr>Wingdings</vt:lpstr>
      <vt:lpstr>Office テーマ</vt:lpstr>
      <vt:lpstr>株式会社やまみ（2820）決算説明資料 2022年6月期第2四半期</vt:lpstr>
      <vt:lpstr>目次</vt:lpstr>
      <vt:lpstr>はじめに①－今後の経営体制</vt:lpstr>
      <vt:lpstr>はじめに②－プライム市場選択について</vt:lpstr>
      <vt:lpstr>PowerPoint プレゼンテーション</vt:lpstr>
      <vt:lpstr>業績推移</vt:lpstr>
      <vt:lpstr>2022年6月期2Q業績</vt:lpstr>
      <vt:lpstr>四半期業績比較</vt:lpstr>
      <vt:lpstr>拠点別売上高</vt:lpstr>
      <vt:lpstr>拠点別利益</vt:lpstr>
      <vt:lpstr>PowerPoint プレゼンテーション</vt:lpstr>
      <vt:lpstr>商品別動向</vt:lpstr>
      <vt:lpstr>商品カテゴリー別　数量伸び率×販売単価</vt:lpstr>
      <vt:lpstr>関東圏市場開拓の状況</vt:lpstr>
      <vt:lpstr>設備投資・減価償却費</vt:lpstr>
      <vt:lpstr>バランスシート</vt:lpstr>
      <vt:lpstr>キャッシュフロー</vt:lpstr>
      <vt:lpstr>PowerPoint プレゼンテーション</vt:lpstr>
      <vt:lpstr>通期業績予想</vt:lpstr>
      <vt:lpstr>営業利益予想</vt:lpstr>
      <vt:lpstr>下期の重点施策</vt:lpstr>
      <vt:lpstr>今期投入の新商品・リニューアル商品</vt:lpstr>
      <vt:lpstr>SDGsへの取り組み①　省エネルギー事業への参画</vt:lpstr>
      <vt:lpstr>SDGsへの取り組み②　地球への思いやり方針</vt:lpstr>
      <vt:lpstr>PowerPoint プレゼンテーション</vt:lpstr>
      <vt:lpstr>株主還元</vt:lpstr>
      <vt:lpstr>PowerPoint プレゼンテーション</vt:lpstr>
      <vt:lpstr>豆腐市場動向①－消費動向</vt:lpstr>
      <vt:lpstr>豆腐市場動向②－事業者動向</vt:lpstr>
      <vt:lpstr>拡大する中食市場</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株式会社やまみ（2820）決算説明資料 2022年6月期第2四半期</dc:title>
  <dc:creator>Anthony Miles</dc:creator>
  <cp:lastModifiedBy>Anthony Miles</cp:lastModifiedBy>
  <cp:revision>1</cp:revision>
  <dcterms:created xsi:type="dcterms:W3CDTF">2022-02-21T05:31:36Z</dcterms:created>
  <dcterms:modified xsi:type="dcterms:W3CDTF">2022-02-21T05:35:15Z</dcterms:modified>
</cp:coreProperties>
</file>